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316" r:id="rId3"/>
    <p:sldId id="317" r:id="rId4"/>
    <p:sldId id="318" r:id="rId5"/>
    <p:sldId id="319" r:id="rId6"/>
    <p:sldId id="325" r:id="rId7"/>
    <p:sldId id="321" r:id="rId8"/>
    <p:sldId id="322" r:id="rId9"/>
    <p:sldId id="293" r:id="rId10"/>
    <p:sldId id="294" r:id="rId11"/>
    <p:sldId id="291" r:id="rId12"/>
    <p:sldId id="336" r:id="rId13"/>
    <p:sldId id="289" r:id="rId14"/>
    <p:sldId id="315" r:id="rId15"/>
    <p:sldId id="326" r:id="rId16"/>
    <p:sldId id="327" r:id="rId17"/>
    <p:sldId id="328" r:id="rId18"/>
    <p:sldId id="329" r:id="rId19"/>
    <p:sldId id="263" r:id="rId20"/>
    <p:sldId id="265" r:id="rId21"/>
    <p:sldId id="266" r:id="rId22"/>
    <p:sldId id="290" r:id="rId23"/>
    <p:sldId id="278" r:id="rId24"/>
    <p:sldId id="279" r:id="rId25"/>
    <p:sldId id="280" r:id="rId26"/>
    <p:sldId id="283" r:id="rId27"/>
    <p:sldId id="284" r:id="rId28"/>
    <p:sldId id="285" r:id="rId29"/>
    <p:sldId id="286" r:id="rId30"/>
    <p:sldId id="287" r:id="rId31"/>
    <p:sldId id="298" r:id="rId32"/>
    <p:sldId id="296" r:id="rId33"/>
    <p:sldId id="299" r:id="rId34"/>
    <p:sldId id="337" r:id="rId35"/>
    <p:sldId id="338" r:id="rId36"/>
    <p:sldId id="339" r:id="rId37"/>
    <p:sldId id="300" r:id="rId38"/>
    <p:sldId id="301" r:id="rId39"/>
    <p:sldId id="302" r:id="rId40"/>
    <p:sldId id="303" r:id="rId41"/>
    <p:sldId id="304" r:id="rId42"/>
    <p:sldId id="308" r:id="rId43"/>
    <p:sldId id="309" r:id="rId44"/>
    <p:sldId id="312" r:id="rId45"/>
    <p:sldId id="314" r:id="rId46"/>
    <p:sldId id="341"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A0ADBA4-3C7B-42D2-B089-520E5775F0F8}">
          <p14:sldIdLst>
            <p14:sldId id="256"/>
            <p14:sldId id="316"/>
            <p14:sldId id="317"/>
            <p14:sldId id="318"/>
            <p14:sldId id="319"/>
            <p14:sldId id="325"/>
            <p14:sldId id="321"/>
            <p14:sldId id="322"/>
            <p14:sldId id="293"/>
            <p14:sldId id="294"/>
            <p14:sldId id="291"/>
            <p14:sldId id="336"/>
            <p14:sldId id="289"/>
            <p14:sldId id="315"/>
            <p14:sldId id="326"/>
            <p14:sldId id="327"/>
            <p14:sldId id="328"/>
            <p14:sldId id="329"/>
            <p14:sldId id="263"/>
            <p14:sldId id="265"/>
            <p14:sldId id="266"/>
            <p14:sldId id="290"/>
            <p14:sldId id="278"/>
            <p14:sldId id="279"/>
          </p14:sldIdLst>
        </p14:section>
        <p14:section name="Untitled Section" id="{B21DD517-AA2F-466F-97D6-B5B6FDEFACDF}">
          <p14:sldIdLst>
            <p14:sldId id="280"/>
            <p14:sldId id="283"/>
            <p14:sldId id="284"/>
            <p14:sldId id="285"/>
            <p14:sldId id="286"/>
            <p14:sldId id="287"/>
            <p14:sldId id="298"/>
            <p14:sldId id="296"/>
            <p14:sldId id="299"/>
            <p14:sldId id="337"/>
            <p14:sldId id="338"/>
            <p14:sldId id="339"/>
            <p14:sldId id="300"/>
            <p14:sldId id="301"/>
            <p14:sldId id="302"/>
            <p14:sldId id="303"/>
            <p14:sldId id="304"/>
            <p14:sldId id="308"/>
            <p14:sldId id="309"/>
            <p14:sldId id="312"/>
            <p14:sldId id="314"/>
            <p14:sldId id="34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82" d="100"/>
          <a:sy n="82" d="100"/>
        </p:scale>
        <p:origin x="-8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9/27/2017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D8BD707-D9CF-40AE-B4C6-C98DA3205C09}" type="datetimeFigureOut">
              <a:rPr lang="en-US" smtClean="0"/>
              <a:pPr/>
              <a:t>9/27/2017</a:t>
            </a:fld>
            <a:endParaRPr lang="en-US"/>
          </a:p>
        </p:txBody>
      </p:sp>
      <p:sp>
        <p:nvSpPr>
          <p:cNvPr id="9" name="Slide Number Placeholder 8"/>
          <p:cNvSpPr>
            <a:spLocks noGrp="1"/>
          </p:cNvSpPr>
          <p:nvPr>
            <p:ph type="sldNum" sz="quarter" idx="11"/>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6F15528-21DE-4FAA-801E-634DDDAF4B2B}"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1D8BD707-D9CF-40AE-B4C6-C98DA3205C09}" type="datetimeFigureOut">
              <a:rPr lang="en-US" smtClean="0"/>
              <a:pPr/>
              <a:t>9/27/2017</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1"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r" defTabSz="914400" rtl="1"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r" defTabSz="914400" rtl="1"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r" defTabSz="914400" rtl="1"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r" defTabSz="914400" rtl="1"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r" defTabSz="914400" rtl="1"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r" defTabSz="914400" rtl="1"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r" defTabSz="914400" rtl="1"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r" defTabSz="914400" rtl="1"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r" defTabSz="914400" rtl="1"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Post partum Hemorrhage</a:t>
            </a:r>
            <a:endParaRPr lang="fa-IR" dirty="0"/>
          </a:p>
        </p:txBody>
      </p:sp>
      <p:sp>
        <p:nvSpPr>
          <p:cNvPr id="3" name="Subtitle 2"/>
          <p:cNvSpPr>
            <a:spLocks noGrp="1"/>
          </p:cNvSpPr>
          <p:nvPr>
            <p:ph type="subTitle" idx="1"/>
          </p:nvPr>
        </p:nvSpPr>
        <p:spPr/>
        <p:txBody>
          <a:bodyPr/>
          <a:lstStyle/>
          <a:p>
            <a:r>
              <a:rPr lang="en-US" dirty="0" smtClean="0"/>
              <a:t>By: S. </a:t>
            </a:r>
            <a:r>
              <a:rPr lang="en-US" dirty="0" err="1" smtClean="0"/>
              <a:t>Hakimi</a:t>
            </a:r>
            <a:endParaRPr lang="en-US" dirty="0" smtClean="0"/>
          </a:p>
          <a:p>
            <a:r>
              <a:rPr lang="en-US" dirty="0" err="1" smtClean="0"/>
              <a:t>Msm</a:t>
            </a:r>
            <a:r>
              <a:rPr lang="en-US" dirty="0" smtClean="0"/>
              <a:t>. </a:t>
            </a:r>
            <a:r>
              <a:rPr lang="en-US" smtClean="0"/>
              <a:t>PhD.</a:t>
            </a:r>
            <a:endParaRPr lang="fa-IR"/>
          </a:p>
        </p:txBody>
      </p:sp>
    </p:spTree>
    <p:extLst>
      <p:ext uri="{BB962C8B-B14F-4D97-AF65-F5344CB8AC3E}">
        <p14:creationId xmlns:p14="http://schemas.microsoft.com/office/powerpoint/2010/main" val="26480906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620000" cy="1143000"/>
          </a:xfrm>
        </p:spPr>
        <p:txBody>
          <a:bodyPr/>
          <a:lstStyle/>
          <a:p>
            <a:pPr algn="ctr"/>
            <a:r>
              <a:rPr lang="en-US" dirty="0" smtClean="0"/>
              <a:t>Classes of Hemorrhage</a:t>
            </a: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94933149"/>
              </p:ext>
            </p:extLst>
          </p:nvPr>
        </p:nvGraphicFramePr>
        <p:xfrm>
          <a:off x="457200" y="1676400"/>
          <a:ext cx="7620000" cy="2971800"/>
        </p:xfrm>
        <a:graphic>
          <a:graphicData uri="http://schemas.openxmlformats.org/drawingml/2006/table">
            <a:tbl>
              <a:tblPr rtl="1" firstRow="1" bandRow="1">
                <a:tableStyleId>{5C22544A-7EE6-4342-B048-85BDC9FD1C3A}</a:tableStyleId>
              </a:tblPr>
              <a:tblGrid>
                <a:gridCol w="1524000"/>
                <a:gridCol w="1524000"/>
                <a:gridCol w="1524000"/>
                <a:gridCol w="1524000"/>
                <a:gridCol w="1524000"/>
              </a:tblGrid>
              <a:tr h="370840">
                <a:tc>
                  <a:txBody>
                    <a:bodyPr/>
                    <a:lstStyle/>
                    <a:p>
                      <a:pPr algn="ctr" rtl="1"/>
                      <a:r>
                        <a:rPr lang="en-US" sz="1800" b="1" i="1" kern="1200" dirty="0" smtClean="0">
                          <a:solidFill>
                            <a:schemeClr val="lt1"/>
                          </a:solidFill>
                          <a:latin typeface="+mn-lt"/>
                          <a:ea typeface="+mn-ea"/>
                          <a:cs typeface="+mn-cs"/>
                        </a:rPr>
                        <a:t>Class IV </a:t>
                      </a:r>
                      <a:endParaRPr lang="fa-IR" dirty="0"/>
                    </a:p>
                  </a:txBody>
                  <a:tcPr/>
                </a:tc>
                <a:tc>
                  <a:txBody>
                    <a:bodyPr/>
                    <a:lstStyle/>
                    <a:p>
                      <a:pPr algn="ctr" rtl="1"/>
                      <a:r>
                        <a:rPr lang="en-US" sz="1800" b="1" i="1" kern="1200" dirty="0" smtClean="0">
                          <a:solidFill>
                            <a:schemeClr val="lt1"/>
                          </a:solidFill>
                          <a:latin typeface="+mn-lt"/>
                          <a:ea typeface="+mn-ea"/>
                          <a:cs typeface="+mn-cs"/>
                        </a:rPr>
                        <a:t>Class III</a:t>
                      </a:r>
                      <a:endParaRPr lang="fa-IR" dirty="0"/>
                    </a:p>
                  </a:txBody>
                  <a:tcPr/>
                </a:tc>
                <a:tc>
                  <a:txBody>
                    <a:bodyPr/>
                    <a:lstStyle/>
                    <a:p>
                      <a:pPr algn="ctr" rtl="1"/>
                      <a:r>
                        <a:rPr lang="en-US" sz="1800" b="1" i="1" kern="1200" dirty="0" smtClean="0">
                          <a:solidFill>
                            <a:schemeClr val="lt1"/>
                          </a:solidFill>
                          <a:latin typeface="+mn-lt"/>
                          <a:ea typeface="+mn-ea"/>
                          <a:cs typeface="+mn-cs"/>
                        </a:rPr>
                        <a:t>Class II </a:t>
                      </a:r>
                      <a:endParaRPr lang="fa-IR" dirty="0"/>
                    </a:p>
                  </a:txBody>
                  <a:tcPr/>
                </a:tc>
                <a:tc>
                  <a:txBody>
                    <a:bodyPr/>
                    <a:lstStyle/>
                    <a:p>
                      <a:pPr algn="ctr" rtl="1"/>
                      <a:r>
                        <a:rPr lang="en-US" sz="1800" b="1" i="1" kern="1200" dirty="0" smtClean="0">
                          <a:solidFill>
                            <a:schemeClr val="lt1"/>
                          </a:solidFill>
                          <a:latin typeface="+mn-lt"/>
                          <a:ea typeface="+mn-ea"/>
                          <a:cs typeface="+mn-cs"/>
                        </a:rPr>
                        <a:t>Class I </a:t>
                      </a:r>
                      <a:endParaRPr lang="fa-IR" dirty="0"/>
                    </a:p>
                  </a:txBody>
                  <a:tcPr/>
                </a:tc>
                <a:tc>
                  <a:txBody>
                    <a:bodyPr/>
                    <a:lstStyle/>
                    <a:p>
                      <a:pPr algn="ctr" rtl="1"/>
                      <a:endParaRPr lang="fa-IR"/>
                    </a:p>
                  </a:txBody>
                  <a:tcPr/>
                </a:tc>
              </a:tr>
              <a:tr h="370840">
                <a:tc>
                  <a:txBody>
                    <a:bodyPr/>
                    <a:lstStyle/>
                    <a:p>
                      <a:pPr algn="ctr" rtl="1"/>
                      <a:r>
                        <a:rPr lang="fa-IR" dirty="0" smtClean="0"/>
                        <a:t>40</a:t>
                      </a:r>
                      <a:endParaRPr lang="fa-IR" dirty="0"/>
                    </a:p>
                  </a:txBody>
                  <a:tcPr/>
                </a:tc>
                <a:tc>
                  <a:txBody>
                    <a:bodyPr/>
                    <a:lstStyle/>
                    <a:p>
                      <a:pPr algn="ctr" rtl="1"/>
                      <a:r>
                        <a:rPr lang="fa-IR" dirty="0" smtClean="0"/>
                        <a:t>35-30</a:t>
                      </a:r>
                      <a:endParaRPr lang="fa-IR" dirty="0"/>
                    </a:p>
                  </a:txBody>
                  <a:tcPr/>
                </a:tc>
                <a:tc>
                  <a:txBody>
                    <a:bodyPr/>
                    <a:lstStyle/>
                    <a:p>
                      <a:pPr algn="ctr" rtl="1"/>
                      <a:r>
                        <a:rPr lang="fa-IR" dirty="0" smtClean="0"/>
                        <a:t>25-20</a:t>
                      </a:r>
                      <a:endParaRPr lang="fa-IR" dirty="0"/>
                    </a:p>
                  </a:txBody>
                  <a:tcPr/>
                </a:tc>
                <a:tc>
                  <a:txBody>
                    <a:bodyPr/>
                    <a:lstStyle/>
                    <a:p>
                      <a:pPr algn="ctr" rtl="1"/>
                      <a:r>
                        <a:rPr lang="fa-IR" dirty="0" smtClean="0"/>
                        <a:t>15</a:t>
                      </a:r>
                      <a:endParaRPr lang="fa-IR"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 Blood loss</a:t>
                      </a:r>
                    </a:p>
                    <a:p>
                      <a:pPr algn="ctr" rtl="1"/>
                      <a:endParaRPr lang="fa-IR" dirty="0"/>
                    </a:p>
                  </a:txBody>
                  <a:tcPr/>
                </a:tc>
              </a:tr>
              <a:tr h="370840">
                <a:tc>
                  <a:txBody>
                    <a:bodyPr/>
                    <a:lstStyle/>
                    <a:p>
                      <a:pPr algn="ctr" rtl="1"/>
                      <a:r>
                        <a:rPr lang="en-US" dirty="0" smtClean="0"/>
                        <a:t>140</a:t>
                      </a:r>
                      <a:endParaRPr lang="fa-IR" dirty="0"/>
                    </a:p>
                  </a:txBody>
                  <a:tcPr/>
                </a:tc>
                <a:tc>
                  <a:txBody>
                    <a:bodyPr/>
                    <a:lstStyle/>
                    <a:p>
                      <a:pPr algn="ctr" rtl="1"/>
                      <a:r>
                        <a:rPr lang="en-US" dirty="0" smtClean="0"/>
                        <a:t>120</a:t>
                      </a:r>
                      <a:endParaRPr lang="fa-IR" dirty="0"/>
                    </a:p>
                  </a:txBody>
                  <a:tcPr/>
                </a:tc>
                <a:tc>
                  <a:txBody>
                    <a:bodyPr/>
                    <a:lstStyle/>
                    <a:p>
                      <a:pPr algn="ctr" rtl="1"/>
                      <a:r>
                        <a:rPr lang="en-US" dirty="0" smtClean="0"/>
                        <a:t>100</a:t>
                      </a:r>
                      <a:endParaRPr lang="fa-IR" dirty="0"/>
                    </a:p>
                  </a:txBody>
                  <a:tcPr/>
                </a:tc>
                <a:tc>
                  <a:txBody>
                    <a:bodyPr/>
                    <a:lstStyle/>
                    <a:p>
                      <a:pPr algn="ctr" rtl="1"/>
                      <a:r>
                        <a:rPr lang="en-US" dirty="0" smtClean="0"/>
                        <a:t>Normal</a:t>
                      </a:r>
                      <a:endParaRPr lang="fa-IR" dirty="0"/>
                    </a:p>
                  </a:txBody>
                  <a:tcPr/>
                </a:tc>
                <a:tc>
                  <a:txBody>
                    <a:bodyPr/>
                    <a:lstStyle/>
                    <a:p>
                      <a:pPr algn="ctr" rtl="1"/>
                      <a:r>
                        <a:rPr lang="en-US" dirty="0" smtClean="0"/>
                        <a:t>Pulse</a:t>
                      </a:r>
                      <a:endParaRPr lang="fa-IR" dirty="0"/>
                    </a:p>
                  </a:txBody>
                  <a:tcPr/>
                </a:tc>
              </a:tr>
              <a:tr h="675640">
                <a:tc>
                  <a:txBody>
                    <a:bodyPr/>
                    <a:lstStyle/>
                    <a:p>
                      <a:pPr algn="ctr" rtl="1"/>
                      <a:r>
                        <a:rPr lang="en-US" dirty="0" smtClean="0"/>
                        <a:t>60</a:t>
                      </a:r>
                      <a:endParaRPr lang="fa-IR" dirty="0"/>
                    </a:p>
                  </a:txBody>
                  <a:tcPr/>
                </a:tc>
                <a:tc>
                  <a:txBody>
                    <a:bodyPr/>
                    <a:lstStyle/>
                    <a:p>
                      <a:pPr algn="ctr" rtl="1"/>
                      <a:r>
                        <a:rPr lang="en-US" dirty="0" smtClean="0"/>
                        <a:t>70-80</a:t>
                      </a:r>
                      <a:endParaRPr lang="fa-IR" dirty="0"/>
                    </a:p>
                  </a:txBody>
                  <a:tcPr/>
                </a:tc>
                <a:tc>
                  <a:txBody>
                    <a:bodyPr/>
                    <a:lstStyle/>
                    <a:p>
                      <a:pPr algn="ctr" rtl="1"/>
                      <a:r>
                        <a:rPr lang="en-US" dirty="0" smtClean="0"/>
                        <a:t>Normal</a:t>
                      </a:r>
                      <a:endParaRPr lang="fa-IR" dirty="0"/>
                    </a:p>
                  </a:txBody>
                  <a:tcPr/>
                </a:tc>
                <a:tc>
                  <a:txBody>
                    <a:bodyPr/>
                    <a:lstStyle/>
                    <a:p>
                      <a:pPr algn="ctr" rtl="1"/>
                      <a:r>
                        <a:rPr lang="en-US" dirty="0" smtClean="0"/>
                        <a:t>Normal</a:t>
                      </a:r>
                      <a:endParaRPr lang="fa-IR" dirty="0"/>
                    </a:p>
                  </a:txBody>
                  <a:tcPr/>
                </a:tc>
                <a:tc>
                  <a:txBody>
                    <a:bodyPr/>
                    <a:lstStyle/>
                    <a:p>
                      <a:pPr algn="ctr" rtl="1"/>
                      <a:r>
                        <a:rPr lang="en-US" dirty="0" smtClean="0"/>
                        <a:t>Systolic Blood Pressure</a:t>
                      </a:r>
                      <a:endParaRPr lang="fa-IR" dirty="0"/>
                    </a:p>
                  </a:txBody>
                  <a:tcPr/>
                </a:tc>
              </a:tr>
              <a:tr h="675640">
                <a:tc>
                  <a:txBody>
                    <a:bodyPr/>
                    <a:lstStyle/>
                    <a:p>
                      <a:pPr algn="ctr"/>
                      <a:r>
                        <a:rPr lang="en-US" sz="1800" kern="1200" dirty="0" smtClean="0">
                          <a:solidFill>
                            <a:schemeClr val="dk1"/>
                          </a:solidFill>
                          <a:latin typeface="+mn-lt"/>
                          <a:ea typeface="+mn-ea"/>
                          <a:cs typeface="+mn-cs"/>
                        </a:rPr>
                        <a:t>collapse, anuria,</a:t>
                      </a:r>
                    </a:p>
                    <a:p>
                      <a:pPr algn="ctr"/>
                      <a:r>
                        <a:rPr lang="en-US" sz="1800" kern="1200" dirty="0" smtClean="0">
                          <a:solidFill>
                            <a:schemeClr val="dk1"/>
                          </a:solidFill>
                          <a:latin typeface="+mn-lt"/>
                          <a:ea typeface="+mn-ea"/>
                          <a:cs typeface="+mn-cs"/>
                        </a:rPr>
                        <a:t>air hunger</a:t>
                      </a:r>
                      <a:endParaRPr lang="fa-IR" dirty="0"/>
                    </a:p>
                  </a:txBody>
                  <a:tcPr/>
                </a:tc>
                <a:tc>
                  <a:txBody>
                    <a:bodyPr/>
                    <a:lstStyle/>
                    <a:p>
                      <a:pPr algn="ctr"/>
                      <a:r>
                        <a:rPr lang="en-US" sz="1800" kern="1200" dirty="0" smtClean="0">
                          <a:solidFill>
                            <a:schemeClr val="dk1"/>
                          </a:solidFill>
                          <a:latin typeface="+mn-lt"/>
                          <a:ea typeface="+mn-ea"/>
                          <a:cs typeface="+mn-cs"/>
                        </a:rPr>
                        <a:t>pallor, restlessness,</a:t>
                      </a:r>
                    </a:p>
                    <a:p>
                      <a:pPr algn="ctr"/>
                      <a:r>
                        <a:rPr lang="en-US" sz="1800" kern="1200" dirty="0" smtClean="0">
                          <a:solidFill>
                            <a:schemeClr val="dk1"/>
                          </a:solidFill>
                          <a:latin typeface="+mn-lt"/>
                          <a:ea typeface="+mn-ea"/>
                          <a:cs typeface="+mn-cs"/>
                        </a:rPr>
                        <a:t>oliguria</a:t>
                      </a:r>
                      <a:endParaRPr lang="fa-IR" dirty="0"/>
                    </a:p>
                  </a:txBody>
                  <a:tcPr/>
                </a:tc>
                <a:tc>
                  <a:txBody>
                    <a:bodyPr/>
                    <a:lstStyle/>
                    <a:p>
                      <a:pPr algn="ctr" rtl="1"/>
                      <a:r>
                        <a:rPr lang="en-US" dirty="0" smtClean="0"/>
                        <a:t>Peripheral vasoconstriction</a:t>
                      </a:r>
                      <a:endParaRPr lang="fa-IR" dirty="0"/>
                    </a:p>
                  </a:txBody>
                  <a:tcPr/>
                </a:tc>
                <a:tc>
                  <a:txBody>
                    <a:bodyPr/>
                    <a:lstStyle/>
                    <a:p>
                      <a:pPr algn="ctr" rtl="1"/>
                      <a:r>
                        <a:rPr lang="en-US" dirty="0" smtClean="0"/>
                        <a:t>Postural Hypotension</a:t>
                      </a:r>
                      <a:endParaRPr lang="fa-IR" dirty="0"/>
                    </a:p>
                  </a:txBody>
                  <a:tcPr/>
                </a:tc>
                <a:tc>
                  <a:txBody>
                    <a:bodyPr/>
                    <a:lstStyle/>
                    <a:p>
                      <a:pPr algn="ctr" rtl="1"/>
                      <a:r>
                        <a:rPr lang="en-US" dirty="0" smtClean="0"/>
                        <a:t>Tissue Perfusion</a:t>
                      </a:r>
                      <a:endParaRPr lang="fa-IR" dirty="0"/>
                    </a:p>
                  </a:txBody>
                  <a:tcPr/>
                </a:tc>
              </a:tr>
            </a:tbl>
          </a:graphicData>
        </a:graphic>
      </p:graphicFrame>
    </p:spTree>
    <p:extLst>
      <p:ext uri="{BB962C8B-B14F-4D97-AF65-F5344CB8AC3E}">
        <p14:creationId xmlns:p14="http://schemas.microsoft.com/office/powerpoint/2010/main" val="19472468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Autofit/>
          </a:bodyPr>
          <a:lstStyle/>
          <a:p>
            <a:pPr algn="just" rtl="0"/>
            <a:r>
              <a:rPr lang="en-US" sz="2800" dirty="0" smtClean="0"/>
              <a:t>A </a:t>
            </a:r>
            <a:r>
              <a:rPr lang="en-US" sz="2800" dirty="0"/>
              <a:t>systolic </a:t>
            </a:r>
            <a:r>
              <a:rPr lang="en-US" sz="2800" dirty="0" smtClean="0"/>
              <a:t>blood pressure </a:t>
            </a:r>
            <a:r>
              <a:rPr lang="en-US" sz="2800" dirty="0"/>
              <a:t>below 100 mmHg and a pulse </a:t>
            </a:r>
            <a:r>
              <a:rPr lang="en-US" sz="2800" dirty="0" smtClean="0"/>
              <a:t>rate above </a:t>
            </a:r>
            <a:r>
              <a:rPr lang="en-US" sz="2800" dirty="0"/>
              <a:t>100 beats/min are late signs of </a:t>
            </a:r>
            <a:r>
              <a:rPr lang="en-US" sz="2800" b="1" i="1" dirty="0" smtClean="0">
                <a:solidFill>
                  <a:srgbClr val="7030A0"/>
                </a:solidFill>
              </a:rPr>
              <a:t>depleted blood </a:t>
            </a:r>
            <a:r>
              <a:rPr lang="en-US" sz="2800" b="1" i="1" dirty="0">
                <a:solidFill>
                  <a:srgbClr val="7030A0"/>
                </a:solidFill>
              </a:rPr>
              <a:t>volume </a:t>
            </a:r>
            <a:r>
              <a:rPr lang="en-US" sz="2800" dirty="0"/>
              <a:t>and indicate commencing </a:t>
            </a:r>
            <a:r>
              <a:rPr lang="en-US" sz="2800" dirty="0" smtClean="0"/>
              <a:t>failure of </a:t>
            </a:r>
            <a:r>
              <a:rPr lang="en-US" sz="2800" dirty="0"/>
              <a:t>compensatory </a:t>
            </a:r>
            <a:r>
              <a:rPr lang="en-US" sz="2800" dirty="0" smtClean="0"/>
              <a:t>mechanisms. Acute blood </a:t>
            </a:r>
            <a:r>
              <a:rPr lang="en-US" sz="2800" dirty="0"/>
              <a:t>loss might </a:t>
            </a:r>
            <a:r>
              <a:rPr lang="en-US" sz="2800" b="1" i="1" dirty="0">
                <a:solidFill>
                  <a:srgbClr val="7030A0"/>
                </a:solidFill>
              </a:rPr>
              <a:t>not be reflected by a </a:t>
            </a:r>
            <a:r>
              <a:rPr lang="en-US" sz="2800" b="1" i="1" dirty="0" smtClean="0">
                <a:solidFill>
                  <a:srgbClr val="7030A0"/>
                </a:solidFill>
              </a:rPr>
              <a:t>decrease in </a:t>
            </a:r>
            <a:r>
              <a:rPr lang="en-US" sz="2800" b="1" i="1" dirty="0">
                <a:solidFill>
                  <a:srgbClr val="7030A0"/>
                </a:solidFill>
              </a:rPr>
              <a:t>hematocrit or </a:t>
            </a:r>
            <a:r>
              <a:rPr lang="en-US" sz="2800" dirty="0" smtClean="0"/>
              <a:t>hemoglobin.</a:t>
            </a:r>
          </a:p>
          <a:p>
            <a:pPr algn="just" rtl="0"/>
            <a:r>
              <a:rPr lang="en-US" sz="2800" dirty="0" smtClean="0"/>
              <a:t>  </a:t>
            </a:r>
            <a:r>
              <a:rPr lang="en-US" sz="2800" dirty="0"/>
              <a:t>The importance of diagnosis at </a:t>
            </a:r>
            <a:r>
              <a:rPr lang="en-US" sz="2800" dirty="0" smtClean="0"/>
              <a:t>a Class </a:t>
            </a:r>
            <a:r>
              <a:rPr lang="en-US" sz="2800" dirty="0"/>
              <a:t>I stage cannot be too strongly </a:t>
            </a:r>
            <a:r>
              <a:rPr lang="en-US" sz="2800" dirty="0" smtClean="0"/>
              <a:t>emphasized as </a:t>
            </a:r>
            <a:r>
              <a:rPr lang="en-US" sz="2800" dirty="0"/>
              <a:t>women can progress into Class II </a:t>
            </a:r>
            <a:r>
              <a:rPr lang="en-US" sz="2800" dirty="0" smtClean="0"/>
              <a:t>rapidly. </a:t>
            </a:r>
            <a:endParaRPr lang="fa-IR" sz="2800" dirty="0"/>
          </a:p>
        </p:txBody>
      </p:sp>
    </p:spTree>
    <p:extLst>
      <p:ext uri="{BB962C8B-B14F-4D97-AF65-F5344CB8AC3E}">
        <p14:creationId xmlns:p14="http://schemas.microsoft.com/office/powerpoint/2010/main" val="802630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روش تخمین خونریزی بر اساس حجم کلی خون بدن</a:t>
            </a:r>
          </a:p>
        </p:txBody>
      </p:sp>
      <p:sp>
        <p:nvSpPr>
          <p:cNvPr id="3" name="Content Placeholder 2"/>
          <p:cNvSpPr>
            <a:spLocks noGrp="1"/>
          </p:cNvSpPr>
          <p:nvPr>
            <p:ph idx="1"/>
          </p:nvPr>
        </p:nvSpPr>
        <p:spPr/>
        <p:txBody>
          <a:bodyPr/>
          <a:lstStyle/>
          <a:p>
            <a:r>
              <a:rPr lang="fa-IR" dirty="0" smtClean="0"/>
              <a:t>برای تعیین حجم کلی خون بدن در افراد باردار، وزن بدن را تقسیم بر 10 کرده. از آنجا که حجم خون به ازای هر کیلوگرم ون بدن به میزان 100 سی سی می رسد ( برای مثال برای یک خانم باردار با وزن 70 کیلوگرم انتظار داریم حجم خون به 7 لیتر برسد) از دست دادن بیش از 40 درصد حجم خون (2800سی سی) برای حیات فرد تهدید کننده می باشد.</a:t>
            </a:r>
            <a:endParaRPr lang="fa-IR" dirty="0"/>
          </a:p>
        </p:txBody>
      </p:sp>
    </p:spTree>
    <p:extLst>
      <p:ext uri="{BB962C8B-B14F-4D97-AF65-F5344CB8AC3E}">
        <p14:creationId xmlns:p14="http://schemas.microsoft.com/office/powerpoint/2010/main" val="1559309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اقدامات درمانی</a:t>
            </a:r>
            <a:endParaRPr lang="fa-IR" dirty="0"/>
          </a:p>
        </p:txBody>
      </p:sp>
      <p:sp>
        <p:nvSpPr>
          <p:cNvPr id="3" name="Content Placeholder 2"/>
          <p:cNvSpPr>
            <a:spLocks noGrp="1"/>
          </p:cNvSpPr>
          <p:nvPr>
            <p:ph idx="1"/>
          </p:nvPr>
        </p:nvSpPr>
        <p:spPr/>
        <p:txBody>
          <a:bodyPr>
            <a:normAutofit/>
          </a:bodyPr>
          <a:lstStyle/>
          <a:p>
            <a:pPr algn="just"/>
            <a:r>
              <a:rPr lang="fa-IR" sz="3200" dirty="0" smtClean="0">
                <a:cs typeface="Nazanin" panose="00000400000000000000" pitchFamily="2" charset="-78"/>
              </a:rPr>
              <a:t>1. </a:t>
            </a:r>
            <a:r>
              <a:rPr lang="fa-IR" sz="3200" dirty="0">
                <a:cs typeface="Nazanin" panose="00000400000000000000" pitchFamily="2" charset="-78"/>
              </a:rPr>
              <a:t>برقراری راه هوایی، تنفس و گردش خون </a:t>
            </a:r>
            <a:r>
              <a:rPr lang="fa-IR" sz="3200" dirty="0" smtClean="0">
                <a:cs typeface="Nazanin" panose="00000400000000000000" pitchFamily="2" charset="-78"/>
              </a:rPr>
              <a:t>.</a:t>
            </a:r>
          </a:p>
          <a:p>
            <a:pPr algn="just"/>
            <a:r>
              <a:rPr lang="fa-IR" sz="3200" dirty="0" smtClean="0">
                <a:cs typeface="Nazanin" panose="00000400000000000000" pitchFamily="2" charset="-78"/>
              </a:rPr>
              <a:t>2. دادن </a:t>
            </a:r>
            <a:r>
              <a:rPr lang="fa-IR" sz="3200" dirty="0">
                <a:cs typeface="Nazanin" panose="00000400000000000000" pitchFamily="2" charset="-78"/>
              </a:rPr>
              <a:t>اکسیژن  و برقراری دو رگ بزرگ و شروع سالین نرمال یا سایر مایعات کریستالوئید </a:t>
            </a:r>
          </a:p>
          <a:p>
            <a:pPr algn="just"/>
            <a:r>
              <a:rPr lang="fa-IR" sz="3200" dirty="0" smtClean="0">
                <a:cs typeface="Nazanin" panose="00000400000000000000" pitchFamily="2" charset="-78"/>
              </a:rPr>
              <a:t>3. گرفتن </a:t>
            </a:r>
            <a:r>
              <a:rPr lang="fa-IR" sz="3200" dirty="0">
                <a:cs typeface="Nazanin" panose="00000400000000000000" pitchFamily="2" charset="-78"/>
              </a:rPr>
              <a:t>خون جهت آزمایشات (گروه خونی و کراس مچ، شمارش کامل خونی و مطالعات انعقادی). </a:t>
            </a:r>
          </a:p>
        </p:txBody>
      </p:sp>
    </p:spTree>
    <p:extLst>
      <p:ext uri="{BB962C8B-B14F-4D97-AF65-F5344CB8AC3E}">
        <p14:creationId xmlns:p14="http://schemas.microsoft.com/office/powerpoint/2010/main" val="26985709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آزمایش </a:t>
            </a:r>
            <a:r>
              <a:rPr lang="en-US" dirty="0" smtClean="0"/>
              <a:t>Cross-Match</a:t>
            </a:r>
            <a:endParaRPr lang="fa-IR" dirty="0"/>
          </a:p>
        </p:txBody>
      </p:sp>
      <p:sp>
        <p:nvSpPr>
          <p:cNvPr id="3" name="Content Placeholder 2"/>
          <p:cNvSpPr>
            <a:spLocks noGrp="1"/>
          </p:cNvSpPr>
          <p:nvPr>
            <p:ph idx="1"/>
          </p:nvPr>
        </p:nvSpPr>
        <p:spPr/>
        <p:txBody>
          <a:bodyPr>
            <a:normAutofit/>
          </a:bodyPr>
          <a:lstStyle/>
          <a:p>
            <a:pPr algn="just"/>
            <a:r>
              <a:rPr lang="fa-IR" sz="2800" b="1" dirty="0">
                <a:cs typeface="Yagut" panose="00000400000000000000" pitchFamily="2" charset="-78"/>
              </a:rPr>
              <a:t>این آزمایش برای تشخیص آنتی بادی های موجود در سرم خون فرد دهنده بر علیه گلبول قرمز بیمار (گیرنده) و یا تشخیص آنتی بادی های موجود در سرم گیرنده (بیمار) بر علیه گلبول دهنده (کیسه خون) به کار می رود.</a:t>
            </a:r>
            <a:endParaRPr lang="fa-IR" sz="2800" dirty="0">
              <a:cs typeface="Yagut" panose="00000400000000000000" pitchFamily="2" charset="-78"/>
            </a:endParaRPr>
          </a:p>
        </p:txBody>
      </p:sp>
    </p:spTree>
    <p:extLst>
      <p:ext uri="{BB962C8B-B14F-4D97-AF65-F5344CB8AC3E}">
        <p14:creationId xmlns:p14="http://schemas.microsoft.com/office/powerpoint/2010/main" val="1796147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داروهای منقبض کننده رحم</a:t>
            </a:r>
            <a:r>
              <a:rPr lang="en-US" dirty="0"/>
              <a:t/>
            </a:r>
            <a:br>
              <a:rPr lang="en-US" dirty="0"/>
            </a:br>
            <a:endParaRPr lang="fa-IR" dirty="0"/>
          </a:p>
        </p:txBody>
      </p:sp>
      <p:sp>
        <p:nvSpPr>
          <p:cNvPr id="3" name="Content Placeholder 2"/>
          <p:cNvSpPr>
            <a:spLocks noGrp="1"/>
          </p:cNvSpPr>
          <p:nvPr>
            <p:ph idx="1"/>
          </p:nvPr>
        </p:nvSpPr>
        <p:spPr/>
        <p:txBody>
          <a:bodyPr/>
          <a:lstStyle/>
          <a:p>
            <a:pPr algn="just"/>
            <a:r>
              <a:rPr lang="fa-IR" b="1" dirty="0">
                <a:solidFill>
                  <a:srgbClr val="7030A0"/>
                </a:solidFill>
                <a:cs typeface="Yagut" panose="00000400000000000000" pitchFamily="2" charset="-78"/>
              </a:rPr>
              <a:t>اکسی توسین (پیتوسین، سنتوسینون</a:t>
            </a:r>
            <a:r>
              <a:rPr lang="fa-IR" b="1" dirty="0" smtClean="0">
                <a:solidFill>
                  <a:srgbClr val="7030A0"/>
                </a:solidFill>
                <a:cs typeface="Yagut" panose="00000400000000000000" pitchFamily="2" charset="-78"/>
              </a:rPr>
              <a:t>)</a:t>
            </a:r>
          </a:p>
          <a:p>
            <a:pPr algn="just"/>
            <a:r>
              <a:rPr lang="fa-IR" dirty="0" smtClean="0">
                <a:cs typeface="Yagut" panose="00000400000000000000" pitchFamily="2" charset="-78"/>
              </a:rPr>
              <a:t> </a:t>
            </a:r>
            <a:r>
              <a:rPr lang="fa-IR" dirty="0">
                <a:cs typeface="Yagut" panose="00000400000000000000" pitchFamily="2" charset="-78"/>
              </a:rPr>
              <a:t>سگمان فوقانی عضله رحم را تحریک به انقباض ریتمیک می کند که این عمل باعث انقباض شریانهای حلقوی شده و به این ترتیب  جریان خون رحمی کاهش می یابد. اکسی توسین اولین خط درمانی موثر در خونریزی پس از زایمان است. </a:t>
            </a:r>
            <a:r>
              <a:rPr lang="fa-IR" dirty="0">
                <a:solidFill>
                  <a:srgbClr val="FF0000"/>
                </a:solidFill>
                <a:cs typeface="Yagut" panose="00000400000000000000" pitchFamily="2" charset="-78"/>
              </a:rPr>
              <a:t>دوز آن 20 واحد (از 10 تا 40 واحد)</a:t>
            </a:r>
            <a:r>
              <a:rPr lang="fa-IR" dirty="0">
                <a:cs typeface="Yagut" panose="00000400000000000000" pitchFamily="2" charset="-78"/>
              </a:rPr>
              <a:t> در یک لیتر سرم سالین نرمال که با سرعت 250 میلی لیتر در ساعت وریدی در ساعت وریدی انفوزیون می </a:t>
            </a:r>
            <a:r>
              <a:rPr lang="fa-IR" dirty="0" smtClean="0">
                <a:cs typeface="Yagut" panose="00000400000000000000" pitchFamily="2" charset="-78"/>
              </a:rPr>
              <a:t>شود (85-80قطره در دقیقه). </a:t>
            </a:r>
            <a:r>
              <a:rPr lang="fa-IR" dirty="0">
                <a:cs typeface="Yagut" panose="00000400000000000000" pitchFamily="2" charset="-78"/>
              </a:rPr>
              <a:t>500 میلی لیتر آن می تواند در عرض 10 دقیقه بدون عارضه انفوزیون شود. اعتقاد بر این است که تجویز داخل وریدی مستقیم آن خطر هیپوتانسیون گذرا را افزایش می دهد اما یک کارآزمایی بالینی کنترل شده تصادفی نشان داد که تزریق وریدی 10 واحد یکجا باعث هیپوتانسیون بارز نمی شود.</a:t>
            </a:r>
            <a:endParaRPr lang="en-US" dirty="0">
              <a:cs typeface="Yagut" panose="00000400000000000000" pitchFamily="2" charset="-78"/>
            </a:endParaRPr>
          </a:p>
          <a:p>
            <a:pPr algn="just"/>
            <a:endParaRPr lang="fa-IR" dirty="0">
              <a:cs typeface="Yagut" panose="00000400000000000000" pitchFamily="2" charset="-78"/>
            </a:endParaRPr>
          </a:p>
        </p:txBody>
      </p:sp>
    </p:spTree>
    <p:extLst>
      <p:ext uri="{BB962C8B-B14F-4D97-AF65-F5344CB8AC3E}">
        <p14:creationId xmlns:p14="http://schemas.microsoft.com/office/powerpoint/2010/main" val="3977226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just"/>
            <a:r>
              <a:rPr lang="fa-IR" b="1" dirty="0" smtClean="0">
                <a:solidFill>
                  <a:srgbClr val="7030A0"/>
                </a:solidFill>
                <a:cs typeface="Yagut" panose="00000400000000000000" pitchFamily="2" charset="-78"/>
              </a:rPr>
              <a:t>پروستاگلاندینها</a:t>
            </a:r>
          </a:p>
          <a:p>
            <a:pPr algn="just"/>
            <a:r>
              <a:rPr lang="fa-IR" dirty="0" smtClean="0">
                <a:cs typeface="Yagut" panose="00000400000000000000" pitchFamily="2" charset="-78"/>
              </a:rPr>
              <a:t> </a:t>
            </a:r>
            <a:r>
              <a:rPr lang="fa-IR" dirty="0">
                <a:cs typeface="Yagut" panose="00000400000000000000" pitchFamily="2" charset="-78"/>
              </a:rPr>
              <a:t>زمانی استفاده می شوند که سایر روشها شکست خورده باشند. پروستاگلاندینها قابلیت انقباض رحمی را افزایش داده و سبب انقباض عروقی می شوند. معمولترین پروستاگلاندین استفاده شده 15 متیل پروستاگلاندین </a:t>
            </a:r>
            <a:r>
              <a:rPr lang="en-US" dirty="0">
                <a:solidFill>
                  <a:srgbClr val="FF0000"/>
                </a:solidFill>
                <a:cs typeface="Yagut" panose="00000400000000000000" pitchFamily="2" charset="-78"/>
              </a:rPr>
              <a:t>F</a:t>
            </a:r>
            <a:r>
              <a:rPr lang="en-US" baseline="-25000" dirty="0">
                <a:solidFill>
                  <a:srgbClr val="FF0000"/>
                </a:solidFill>
                <a:cs typeface="Yagut" panose="00000400000000000000" pitchFamily="2" charset="-78"/>
              </a:rPr>
              <a:t>2</a:t>
            </a:r>
            <a:r>
              <a:rPr lang="en-US" dirty="0">
                <a:solidFill>
                  <a:srgbClr val="FF0000"/>
                </a:solidFill>
                <a:cs typeface="Yagut" panose="00000400000000000000" pitchFamily="2" charset="-78"/>
              </a:rPr>
              <a:t>a</a:t>
            </a:r>
            <a:r>
              <a:rPr lang="fa-IR" dirty="0">
                <a:solidFill>
                  <a:srgbClr val="FF0000"/>
                </a:solidFill>
                <a:cs typeface="Yagut" panose="00000400000000000000" pitchFamily="2" charset="-78"/>
              </a:rPr>
              <a:t> یا کربوپروست(</a:t>
            </a:r>
            <a:r>
              <a:rPr lang="en-US" dirty="0" err="1">
                <a:cs typeface="Yagut" panose="00000400000000000000" pitchFamily="2" charset="-78"/>
              </a:rPr>
              <a:t>Hemabate</a:t>
            </a:r>
            <a:r>
              <a:rPr lang="fa-IR" dirty="0">
                <a:cs typeface="Yagut" panose="00000400000000000000" pitchFamily="2" charset="-78"/>
              </a:rPr>
              <a:t>) می باشد. کاربوپروست را می توان بصورت داخل میومتر یا داخل عضلانی با دوز 25/0 میلی گرم تجویز کرد و می توان در 15 دقیقه تا دوز کلی 2 میلی گرم تکرار کرد. نشان داده شده که کربوپروست خونریزی را تا 87% </a:t>
            </a:r>
            <a:r>
              <a:rPr lang="fa-IR" dirty="0" smtClean="0">
                <a:cs typeface="Yagut" panose="00000400000000000000" pitchFamily="2" charset="-78"/>
              </a:rPr>
              <a:t>موارد </a:t>
            </a:r>
            <a:r>
              <a:rPr lang="fa-IR" dirty="0">
                <a:cs typeface="Yagut" panose="00000400000000000000" pitchFamily="2" charset="-78"/>
              </a:rPr>
              <a:t>کنترل می کند. در مواردیکه موثر نیست، اغلب </a:t>
            </a:r>
            <a:r>
              <a:rPr lang="fa-IR" dirty="0" smtClean="0">
                <a:cs typeface="Yagut" panose="00000400000000000000" pitchFamily="2" charset="-78"/>
              </a:rPr>
              <a:t>کویوآمنیونیت </a:t>
            </a:r>
            <a:r>
              <a:rPr lang="fa-IR" dirty="0">
                <a:cs typeface="Yagut" panose="00000400000000000000" pitchFamily="2" charset="-78"/>
              </a:rPr>
              <a:t>یا سایر عوامل خطر خونریزی وجود دارند. حساسیت شدید تنها مورد منع استعمال است ولی کربوپروست باید با احتیاط  در </a:t>
            </a:r>
            <a:r>
              <a:rPr lang="fa-IR" dirty="0">
                <a:solidFill>
                  <a:srgbClr val="FF0000"/>
                </a:solidFill>
                <a:cs typeface="Yagut" panose="00000400000000000000" pitchFamily="2" charset="-78"/>
              </a:rPr>
              <a:t>بیماران آسمی یا هیپرتانسیون </a:t>
            </a:r>
            <a:r>
              <a:rPr lang="fa-IR" dirty="0">
                <a:cs typeface="Yagut" panose="00000400000000000000" pitchFamily="2" charset="-78"/>
              </a:rPr>
              <a:t>استفاده شود. عوارض جانبی شایع شامل تهوع، استفراغ و اسهال است. </a:t>
            </a:r>
            <a:endParaRPr lang="en-US" dirty="0">
              <a:cs typeface="Yagut" panose="00000400000000000000" pitchFamily="2" charset="-78"/>
            </a:endParaRPr>
          </a:p>
          <a:p>
            <a:pPr algn="just"/>
            <a:endParaRPr lang="fa-IR" dirty="0">
              <a:cs typeface="Yagut" panose="00000400000000000000" pitchFamily="2" charset="-78"/>
            </a:endParaRPr>
          </a:p>
        </p:txBody>
      </p:sp>
    </p:spTree>
    <p:extLst>
      <p:ext uri="{BB962C8B-B14F-4D97-AF65-F5344CB8AC3E}">
        <p14:creationId xmlns:p14="http://schemas.microsoft.com/office/powerpoint/2010/main" val="2318089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a:r>
              <a:rPr lang="fa-IR" sz="2800" dirty="0" smtClean="0">
                <a:cs typeface="Yagut" panose="00000400000000000000" pitchFamily="2" charset="-78"/>
              </a:rPr>
              <a:t>میزوپروستول </a:t>
            </a:r>
            <a:r>
              <a:rPr lang="fa-IR" sz="2800" dirty="0">
                <a:cs typeface="Yagut" panose="00000400000000000000" pitchFamily="2" charset="-78"/>
              </a:rPr>
              <a:t>(</a:t>
            </a:r>
            <a:r>
              <a:rPr lang="en-US" sz="2800" dirty="0" err="1">
                <a:cs typeface="Yagut" panose="00000400000000000000" pitchFamily="2" charset="-78"/>
              </a:rPr>
              <a:t>Cytotec</a:t>
            </a:r>
            <a:r>
              <a:rPr lang="fa-IR" sz="2800" dirty="0">
                <a:cs typeface="Yagut" panose="00000400000000000000" pitchFamily="2" charset="-78"/>
              </a:rPr>
              <a:t>) پروستاگلاندین دیگری است که تون رحمی را افزایش داده و خونریزی پس از زایمان را کاهش می دهد. میزوپروستول در درمان خونریزی پس از زایمان موثر است ولی عوارض جانبی ممکن است مصرف آن را محدود کند. می تواند به صورت زیرزبانی، خوراکی، واژینال و رکتال و گاهی اوقات ترکیبی از اینها استفاده شود. دوز آن از 200 تا 1000 میکروگرم متغیر است. مقادیر بیشتر و سطوح بالاتر با عوارض جانبی بیشتری همراه است که عبارتند از لرز شدید، تب و اسهال. </a:t>
            </a:r>
          </a:p>
        </p:txBody>
      </p:sp>
    </p:spTree>
    <p:extLst>
      <p:ext uri="{BB962C8B-B14F-4D97-AF65-F5344CB8AC3E}">
        <p14:creationId xmlns:p14="http://schemas.microsoft.com/office/powerpoint/2010/main" val="890987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a:r>
              <a:rPr lang="fa-IR" sz="2400" dirty="0">
                <a:cs typeface="Yagut" panose="00000400000000000000" pitchFamily="2" charset="-78"/>
              </a:rPr>
              <a:t>متیل ارگونوین (</a:t>
            </a:r>
            <a:r>
              <a:rPr lang="en-US" sz="2400" dirty="0" err="1">
                <a:cs typeface="Yagut" panose="00000400000000000000" pitchFamily="2" charset="-78"/>
              </a:rPr>
              <a:t>Methergin</a:t>
            </a:r>
            <a:r>
              <a:rPr lang="fa-IR" sz="2400" dirty="0">
                <a:cs typeface="Yagut" panose="00000400000000000000" pitchFamily="2" charset="-78"/>
              </a:rPr>
              <a:t>)، ارگونوین (</a:t>
            </a:r>
            <a:r>
              <a:rPr lang="en-US" sz="2400" dirty="0" err="1">
                <a:cs typeface="Yagut" panose="00000400000000000000" pitchFamily="2" charset="-78"/>
              </a:rPr>
              <a:t>Eryonovine</a:t>
            </a:r>
            <a:r>
              <a:rPr lang="fa-IR" sz="2400" dirty="0">
                <a:cs typeface="Yagut" panose="00000400000000000000" pitchFamily="2" charset="-78"/>
              </a:rPr>
              <a:t>) آلکالوئیدهای ارگوت هستند که باعث انقباض ژنرالیزه عضلات صاف می شود که هر دو سگمان فوقانی و تحتانی  رحم به صورت کزازی منقیض می شود. دوز معمول آن </a:t>
            </a:r>
            <a:r>
              <a:rPr lang="fa-IR" sz="2400" dirty="0" smtClean="0">
                <a:cs typeface="Yagut" panose="00000400000000000000" pitchFamily="2" charset="-78"/>
              </a:rPr>
              <a:t>0/2 </a:t>
            </a:r>
            <a:r>
              <a:rPr lang="fa-IR" sz="2400" dirty="0">
                <a:cs typeface="Yagut" panose="00000400000000000000" pitchFamily="2" charset="-78"/>
              </a:rPr>
              <a:t>میلی گرم عضلانی که هر 4-2 ساعت تکرار می شود. چون داروهای آلکالوئیدی ارگوت سبب افزایش فشار خون می شود، در زنان با فشار خون بالا منع استعمال دارند. سایر عوارض جانبی تهوع و استفراغ می باشد.</a:t>
            </a:r>
            <a:endParaRPr lang="en-US" sz="2400" dirty="0">
              <a:cs typeface="Yagut" panose="00000400000000000000" pitchFamily="2" charset="-78"/>
            </a:endParaRPr>
          </a:p>
          <a:p>
            <a:pPr algn="just"/>
            <a:endParaRPr lang="fa-IR" sz="2400" dirty="0">
              <a:cs typeface="Yagut" panose="00000400000000000000" pitchFamily="2" charset="-78"/>
            </a:endParaRPr>
          </a:p>
        </p:txBody>
      </p:sp>
    </p:spTree>
    <p:extLst>
      <p:ext uri="{BB962C8B-B14F-4D97-AF65-F5344CB8AC3E}">
        <p14:creationId xmlns:p14="http://schemas.microsoft.com/office/powerpoint/2010/main" val="2386014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Management of atonic PPH</a:t>
            </a: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17582013"/>
              </p:ext>
            </p:extLst>
          </p:nvPr>
        </p:nvGraphicFramePr>
        <p:xfrm>
          <a:off x="495836" y="1600200"/>
          <a:ext cx="7428964" cy="4759960"/>
        </p:xfrm>
        <a:graphic>
          <a:graphicData uri="http://schemas.openxmlformats.org/drawingml/2006/table">
            <a:tbl>
              <a:tblPr rtl="1" firstRow="1" bandRow="1">
                <a:tableStyleId>{5C22544A-7EE6-4342-B048-85BDC9FD1C3A}</a:tableStyleId>
              </a:tblPr>
              <a:tblGrid>
                <a:gridCol w="1418822"/>
                <a:gridCol w="1804116"/>
                <a:gridCol w="2298878"/>
                <a:gridCol w="1907148"/>
              </a:tblGrid>
              <a:tr h="370840">
                <a:tc>
                  <a:txBody>
                    <a:bodyPr/>
                    <a:lstStyle/>
                    <a:p>
                      <a:pPr algn="l" rtl="1"/>
                      <a:r>
                        <a:rPr lang="en-US" sz="1600" dirty="0" smtClean="0"/>
                        <a:t>PG F2Alpha</a:t>
                      </a:r>
                      <a:endParaRPr lang="fa-IR" sz="1600" dirty="0"/>
                    </a:p>
                  </a:txBody>
                  <a:tcPr/>
                </a:tc>
                <a:tc>
                  <a:txBody>
                    <a:bodyPr/>
                    <a:lstStyle/>
                    <a:p>
                      <a:pPr algn="l" rtl="1"/>
                      <a:r>
                        <a:rPr lang="en-US" sz="1600" dirty="0" err="1" smtClean="0"/>
                        <a:t>Ergometrine</a:t>
                      </a:r>
                      <a:endParaRPr lang="fa-IR" sz="1600" dirty="0"/>
                    </a:p>
                  </a:txBody>
                  <a:tcPr/>
                </a:tc>
                <a:tc>
                  <a:txBody>
                    <a:bodyPr/>
                    <a:lstStyle/>
                    <a:p>
                      <a:pPr algn="l" rtl="1"/>
                      <a:r>
                        <a:rPr lang="en-US" sz="1600" dirty="0" err="1" smtClean="0"/>
                        <a:t>Oxytoccin</a:t>
                      </a:r>
                      <a:endParaRPr lang="fa-IR" sz="1600" dirty="0"/>
                    </a:p>
                  </a:txBody>
                  <a:tcPr/>
                </a:tc>
                <a:tc>
                  <a:txBody>
                    <a:bodyPr/>
                    <a:lstStyle/>
                    <a:p>
                      <a:pPr algn="l" rtl="1"/>
                      <a:endParaRPr lang="fa-IR" sz="1600"/>
                    </a:p>
                  </a:txBody>
                  <a:tcPr/>
                </a:tc>
              </a:tr>
              <a:tr h="370840">
                <a:tc>
                  <a:txBody>
                    <a:bodyPr/>
                    <a:lstStyle/>
                    <a:p>
                      <a:pPr algn="l" rtl="1"/>
                      <a:r>
                        <a:rPr lang="en-US" sz="1600" dirty="0" smtClean="0"/>
                        <a:t>IM 0.25mg</a:t>
                      </a:r>
                      <a:endParaRPr lang="fa-IR" sz="1600" dirty="0"/>
                    </a:p>
                  </a:txBody>
                  <a:tcPr/>
                </a:tc>
                <a:tc>
                  <a:txBody>
                    <a:bodyPr/>
                    <a:lstStyle/>
                    <a:p>
                      <a:pPr algn="l" rtl="1"/>
                      <a:r>
                        <a:rPr lang="en-US" sz="1600" dirty="0" smtClean="0"/>
                        <a:t>IM or IV (slowly)</a:t>
                      </a:r>
                      <a:r>
                        <a:rPr lang="en-US" sz="1600" baseline="0" dirty="0" smtClean="0"/>
                        <a:t> 0.2 mg</a:t>
                      </a:r>
                      <a:endParaRPr lang="fa-IR" sz="1600" dirty="0"/>
                    </a:p>
                  </a:txBody>
                  <a:tcPr/>
                </a:tc>
                <a:tc>
                  <a:txBody>
                    <a:bodyPr/>
                    <a:lstStyle/>
                    <a:p>
                      <a:pPr algn="l" rtl="1"/>
                      <a:r>
                        <a:rPr lang="en-US" sz="1600" dirty="0" smtClean="0"/>
                        <a:t>Infuse 20 unit in 1 L</a:t>
                      </a:r>
                    </a:p>
                    <a:p>
                      <a:pPr algn="l" rtl="1"/>
                      <a:r>
                        <a:rPr lang="fr-FR" sz="1600" baseline="0" dirty="0" smtClean="0"/>
                        <a:t>IV </a:t>
                      </a:r>
                      <a:r>
                        <a:rPr lang="fr-FR" sz="1600" baseline="0" dirty="0" err="1" smtClean="0"/>
                        <a:t>fl</a:t>
                      </a:r>
                      <a:r>
                        <a:rPr lang="en-US" sz="1600" baseline="0" dirty="0" err="1" smtClean="0"/>
                        <a:t>uid</a:t>
                      </a:r>
                      <a:r>
                        <a:rPr lang="en-US" sz="1600" baseline="0" dirty="0" smtClean="0"/>
                        <a:t> 60 drops  per minutes</a:t>
                      </a:r>
                      <a:endParaRPr lang="fa-IR" sz="1600" dirty="0"/>
                    </a:p>
                  </a:txBody>
                  <a:tcPr/>
                </a:tc>
                <a:tc>
                  <a:txBody>
                    <a:bodyPr/>
                    <a:lstStyle/>
                    <a:p>
                      <a:pPr algn="l" rtl="1"/>
                      <a:r>
                        <a:rPr lang="en-US" sz="1600" dirty="0" smtClean="0"/>
                        <a:t>Dose and routes</a:t>
                      </a:r>
                      <a:endParaRPr lang="fa-IR" sz="1600" dirty="0"/>
                    </a:p>
                  </a:txBody>
                  <a:tcPr/>
                </a:tc>
              </a:tr>
              <a:tr h="370840">
                <a:tc>
                  <a:txBody>
                    <a:bodyPr/>
                    <a:lstStyle/>
                    <a:p>
                      <a:pPr algn="l"/>
                      <a:r>
                        <a:rPr lang="en-US" sz="1600" kern="1200" dirty="0" smtClean="0">
                          <a:solidFill>
                            <a:schemeClr val="dk1"/>
                          </a:solidFill>
                          <a:latin typeface="+mn-lt"/>
                          <a:ea typeface="+mn-ea"/>
                          <a:cs typeface="+mn-cs"/>
                        </a:rPr>
                        <a:t>0.25 mg every</a:t>
                      </a:r>
                    </a:p>
                    <a:p>
                      <a:pPr algn="l"/>
                      <a:r>
                        <a:rPr lang="en-US" sz="1600" kern="1200" dirty="0" smtClean="0">
                          <a:solidFill>
                            <a:schemeClr val="dk1"/>
                          </a:solidFill>
                          <a:latin typeface="+mn-lt"/>
                          <a:ea typeface="+mn-ea"/>
                          <a:cs typeface="+mn-cs"/>
                        </a:rPr>
                        <a:t>15 minutes</a:t>
                      </a:r>
                      <a:endParaRPr lang="fa-IR" sz="1600" dirty="0"/>
                    </a:p>
                  </a:txBody>
                  <a:tcPr/>
                </a:tc>
                <a:tc>
                  <a:txBody>
                    <a:bodyPr/>
                    <a:lstStyle/>
                    <a:p>
                      <a:pPr algn="l" rtl="1"/>
                      <a:r>
                        <a:rPr lang="en-US" sz="1600" dirty="0" smtClean="0"/>
                        <a:t>Repeat</a:t>
                      </a:r>
                      <a:r>
                        <a:rPr lang="en-US" sz="1600" baseline="0" dirty="0" smtClean="0"/>
                        <a:t> 0.2 mg after 15 minutes</a:t>
                      </a:r>
                    </a:p>
                    <a:p>
                      <a:pPr algn="l"/>
                      <a:r>
                        <a:rPr lang="en-US" sz="1600" kern="1200" dirty="0" smtClean="0">
                          <a:solidFill>
                            <a:schemeClr val="dk1"/>
                          </a:solidFill>
                          <a:latin typeface="+mn-lt"/>
                          <a:ea typeface="+mn-ea"/>
                          <a:cs typeface="+mn-cs"/>
                        </a:rPr>
                        <a:t>If required, give 0.2 mg</a:t>
                      </a:r>
                    </a:p>
                    <a:p>
                      <a:pPr algn="l"/>
                      <a:r>
                        <a:rPr lang="en-US" sz="1600" kern="1200" dirty="0" smtClean="0">
                          <a:solidFill>
                            <a:schemeClr val="dk1"/>
                          </a:solidFill>
                          <a:latin typeface="+mn-lt"/>
                          <a:ea typeface="+mn-ea"/>
                          <a:cs typeface="+mn-cs"/>
                        </a:rPr>
                        <a:t>IM or IV (slowly) every</a:t>
                      </a:r>
                      <a:r>
                        <a:rPr lang="en-US" sz="1600" kern="1200" baseline="0" dirty="0" smtClean="0">
                          <a:solidFill>
                            <a:schemeClr val="dk1"/>
                          </a:solidFill>
                          <a:latin typeface="+mn-lt"/>
                          <a:ea typeface="+mn-ea"/>
                          <a:cs typeface="+mn-cs"/>
                        </a:rPr>
                        <a:t> </a:t>
                      </a:r>
                      <a:r>
                        <a:rPr lang="en-US" sz="1600" kern="1200" dirty="0" smtClean="0">
                          <a:solidFill>
                            <a:schemeClr val="dk1"/>
                          </a:solidFill>
                          <a:latin typeface="+mn-lt"/>
                          <a:ea typeface="+mn-ea"/>
                          <a:cs typeface="+mn-cs"/>
                        </a:rPr>
                        <a:t>4 hours</a:t>
                      </a:r>
                      <a:endParaRPr lang="fa-IR" sz="1600" dirty="0"/>
                    </a:p>
                  </a:txBody>
                  <a:tcPr/>
                </a:tc>
                <a:tc>
                  <a:txBody>
                    <a:bodyPr/>
                    <a:lstStyle/>
                    <a:p>
                      <a:pPr marL="0" marR="0" indent="0" algn="l" defTabSz="914400" rtl="1" eaLnBrk="1" fontAlgn="auto" latinLnBrk="0" hangingPunct="1">
                        <a:lnSpc>
                          <a:spcPct val="100000"/>
                        </a:lnSpc>
                        <a:spcBef>
                          <a:spcPts val="0"/>
                        </a:spcBef>
                        <a:spcAft>
                          <a:spcPts val="0"/>
                        </a:spcAft>
                        <a:buClrTx/>
                        <a:buSzTx/>
                        <a:buFontTx/>
                        <a:buNone/>
                        <a:tabLst/>
                        <a:defRPr/>
                      </a:pPr>
                      <a:r>
                        <a:rPr lang="en-US" sz="1600" dirty="0" smtClean="0"/>
                        <a:t>Infuse 20 unit in 1 L</a:t>
                      </a:r>
                    </a:p>
                    <a:p>
                      <a:pPr algn="l" rtl="1"/>
                      <a:endParaRPr lang="fa-IR" sz="1600" dirty="0" smtClean="0"/>
                    </a:p>
                    <a:p>
                      <a:pPr marL="0" marR="0" indent="0" algn="l" defTabSz="914400" rtl="1" eaLnBrk="1" fontAlgn="auto" latinLnBrk="0" hangingPunct="1">
                        <a:lnSpc>
                          <a:spcPct val="100000"/>
                        </a:lnSpc>
                        <a:spcBef>
                          <a:spcPts val="0"/>
                        </a:spcBef>
                        <a:spcAft>
                          <a:spcPts val="0"/>
                        </a:spcAft>
                        <a:buClrTx/>
                        <a:buSzTx/>
                        <a:buFontTx/>
                        <a:buNone/>
                        <a:tabLst/>
                        <a:defRPr/>
                      </a:pPr>
                      <a:r>
                        <a:rPr lang="fr-FR" sz="1600" baseline="0" dirty="0" smtClean="0"/>
                        <a:t>IV </a:t>
                      </a:r>
                      <a:r>
                        <a:rPr lang="fr-FR" sz="1600" baseline="0" dirty="0" err="1" smtClean="0"/>
                        <a:t>fl</a:t>
                      </a:r>
                      <a:r>
                        <a:rPr lang="en-US" sz="1600" baseline="0" dirty="0" err="1" smtClean="0"/>
                        <a:t>uid</a:t>
                      </a:r>
                      <a:r>
                        <a:rPr lang="en-US" sz="1600" baseline="0" dirty="0" smtClean="0"/>
                        <a:t> 40 drops  per minutes</a:t>
                      </a:r>
                      <a:endParaRPr lang="fa-IR" sz="1600" dirty="0" smtClean="0"/>
                    </a:p>
                    <a:p>
                      <a:pPr algn="l" rtl="1"/>
                      <a:endParaRPr lang="fa-IR" sz="1600" dirty="0"/>
                    </a:p>
                  </a:txBody>
                  <a:tcPr/>
                </a:tc>
                <a:tc>
                  <a:txBody>
                    <a:bodyPr/>
                    <a:lstStyle/>
                    <a:p>
                      <a:pPr algn="l" rtl="1"/>
                      <a:r>
                        <a:rPr lang="en-US" sz="1600" dirty="0" smtClean="0"/>
                        <a:t>Continuing Dose</a:t>
                      </a:r>
                      <a:endParaRPr lang="fa-IR" sz="1600" dirty="0"/>
                    </a:p>
                  </a:txBody>
                  <a:tcPr/>
                </a:tc>
              </a:tr>
              <a:tr h="370840">
                <a:tc>
                  <a:txBody>
                    <a:bodyPr/>
                    <a:lstStyle/>
                    <a:p>
                      <a:pPr algn="l"/>
                      <a:r>
                        <a:rPr lang="en-US" sz="1600" kern="1200" baseline="0" dirty="0" smtClean="0">
                          <a:solidFill>
                            <a:schemeClr val="dk1"/>
                          </a:solidFill>
                          <a:latin typeface="+mn-lt"/>
                          <a:ea typeface="+mn-ea"/>
                          <a:cs typeface="+mn-cs"/>
                        </a:rPr>
                        <a:t>8 doses (Total 2 mg)</a:t>
                      </a:r>
                      <a:endParaRPr lang="fa-IR" sz="1600" kern="1200" baseline="0" dirty="0">
                        <a:solidFill>
                          <a:schemeClr val="dk1"/>
                        </a:solidFill>
                        <a:latin typeface="+mn-lt"/>
                        <a:ea typeface="+mn-ea"/>
                        <a:cs typeface="+mn-cs"/>
                      </a:endParaRPr>
                    </a:p>
                  </a:txBody>
                  <a:tcPr/>
                </a:tc>
                <a:tc>
                  <a:txBody>
                    <a:bodyPr/>
                    <a:lstStyle/>
                    <a:p>
                      <a:pPr algn="l"/>
                      <a:r>
                        <a:rPr lang="en-US" sz="1600" kern="1200" baseline="0" dirty="0" smtClean="0">
                          <a:solidFill>
                            <a:schemeClr val="dk1"/>
                          </a:solidFill>
                          <a:latin typeface="+mn-lt"/>
                          <a:ea typeface="+mn-ea"/>
                          <a:cs typeface="+mn-cs"/>
                        </a:rPr>
                        <a:t>5 doses (Total 1.0 mg)</a:t>
                      </a:r>
                      <a:endParaRPr lang="fa-IR" sz="1600" kern="1200" baseline="0" dirty="0">
                        <a:solidFill>
                          <a:schemeClr val="dk1"/>
                        </a:solidFill>
                        <a:latin typeface="+mn-lt"/>
                        <a:ea typeface="+mn-ea"/>
                        <a:cs typeface="+mn-cs"/>
                      </a:endParaRPr>
                    </a:p>
                  </a:txBody>
                  <a:tcPr/>
                </a:tc>
                <a:tc>
                  <a:txBody>
                    <a:bodyPr/>
                    <a:lstStyle/>
                    <a:p>
                      <a:pPr algn="l"/>
                      <a:r>
                        <a:rPr lang="en-US" sz="1600" kern="1200" baseline="0" dirty="0" smtClean="0">
                          <a:solidFill>
                            <a:schemeClr val="dk1"/>
                          </a:solidFill>
                          <a:latin typeface="+mn-lt"/>
                          <a:ea typeface="+mn-ea"/>
                          <a:cs typeface="+mn-cs"/>
                        </a:rPr>
                        <a:t>Not more than 3 l of</a:t>
                      </a:r>
                    </a:p>
                    <a:p>
                      <a:pPr algn="l"/>
                      <a:r>
                        <a:rPr lang="en-US" sz="1600" kern="1200" baseline="0" dirty="0" smtClean="0">
                          <a:solidFill>
                            <a:schemeClr val="dk1"/>
                          </a:solidFill>
                          <a:latin typeface="+mn-lt"/>
                          <a:ea typeface="+mn-ea"/>
                          <a:cs typeface="+mn-cs"/>
                        </a:rPr>
                        <a:t>IV fluids containing</a:t>
                      </a:r>
                    </a:p>
                    <a:p>
                      <a:pPr algn="l"/>
                      <a:r>
                        <a:rPr lang="en-US" sz="1600" kern="1200" baseline="0" dirty="0" smtClean="0">
                          <a:solidFill>
                            <a:schemeClr val="dk1"/>
                          </a:solidFill>
                          <a:latin typeface="+mn-lt"/>
                          <a:ea typeface="+mn-ea"/>
                          <a:cs typeface="+mn-cs"/>
                        </a:rPr>
                        <a:t>oxytocin</a:t>
                      </a:r>
                      <a:endParaRPr lang="fa-IR" sz="1600" kern="1200" baseline="0" dirty="0">
                        <a:solidFill>
                          <a:schemeClr val="dk1"/>
                        </a:solidFill>
                        <a:latin typeface="+mn-lt"/>
                        <a:ea typeface="+mn-ea"/>
                        <a:cs typeface="+mn-cs"/>
                      </a:endParaRPr>
                    </a:p>
                  </a:txBody>
                  <a:tcPr/>
                </a:tc>
                <a:tc>
                  <a:txBody>
                    <a:bodyPr/>
                    <a:lstStyle/>
                    <a:p>
                      <a:pPr algn="l" rtl="1"/>
                      <a:r>
                        <a:rPr lang="en-US" sz="1800" kern="1200" dirty="0" smtClean="0">
                          <a:solidFill>
                            <a:schemeClr val="dk1"/>
                          </a:solidFill>
                          <a:latin typeface="+mn-lt"/>
                          <a:ea typeface="+mn-ea"/>
                          <a:cs typeface="+mn-cs"/>
                        </a:rPr>
                        <a:t>Maximum dose </a:t>
                      </a:r>
                      <a:endParaRPr lang="fa-IR" sz="1600" dirty="0"/>
                    </a:p>
                  </a:txBody>
                  <a:tcPr/>
                </a:tc>
              </a:tr>
              <a:tr h="370840">
                <a:tc>
                  <a:txBody>
                    <a:bodyPr/>
                    <a:lstStyle/>
                    <a:p>
                      <a:pPr algn="l"/>
                      <a:r>
                        <a:rPr lang="en-US" sz="1800" kern="1200" dirty="0" smtClean="0">
                          <a:solidFill>
                            <a:schemeClr val="dk1"/>
                          </a:solidFill>
                          <a:latin typeface="+mn-lt"/>
                          <a:ea typeface="+mn-ea"/>
                          <a:cs typeface="+mn-cs"/>
                        </a:rPr>
                        <a:t>Asthma</a:t>
                      </a:r>
                      <a:endParaRPr lang="fa-IR" sz="1600" kern="1200" baseline="0" dirty="0">
                        <a:solidFill>
                          <a:schemeClr val="dk1"/>
                        </a:solidFill>
                        <a:latin typeface="+mn-lt"/>
                        <a:ea typeface="+mn-ea"/>
                        <a:cs typeface="+mn-cs"/>
                      </a:endParaRPr>
                    </a:p>
                  </a:txBody>
                  <a:tcPr/>
                </a:tc>
                <a:tc>
                  <a:txBody>
                    <a:bodyPr/>
                    <a:lstStyle/>
                    <a:p>
                      <a:pPr algn="l"/>
                      <a:r>
                        <a:rPr lang="en-US" sz="1800" kern="1200" dirty="0" smtClean="0">
                          <a:solidFill>
                            <a:schemeClr val="dk1"/>
                          </a:solidFill>
                          <a:latin typeface="+mn-lt"/>
                          <a:ea typeface="+mn-ea"/>
                          <a:cs typeface="+mn-cs"/>
                        </a:rPr>
                        <a:t>Pre-eclampsia,</a:t>
                      </a:r>
                    </a:p>
                    <a:p>
                      <a:pPr algn="l"/>
                      <a:r>
                        <a:rPr lang="en-US" sz="1800" kern="1200" dirty="0" smtClean="0">
                          <a:solidFill>
                            <a:schemeClr val="dk1"/>
                          </a:solidFill>
                          <a:latin typeface="+mn-lt"/>
                          <a:ea typeface="+mn-ea"/>
                          <a:cs typeface="+mn-cs"/>
                        </a:rPr>
                        <a:t>hypertension, heart</a:t>
                      </a:r>
                    </a:p>
                    <a:p>
                      <a:pPr algn="l"/>
                      <a:r>
                        <a:rPr lang="en-US" sz="1800" kern="1200" dirty="0" smtClean="0">
                          <a:solidFill>
                            <a:schemeClr val="dk1"/>
                          </a:solidFill>
                          <a:latin typeface="+mn-lt"/>
                          <a:ea typeface="+mn-ea"/>
                          <a:cs typeface="+mn-cs"/>
                        </a:rPr>
                        <a:t>disease</a:t>
                      </a:r>
                      <a:endParaRPr lang="fa-IR" sz="1600" kern="1200" baseline="0" dirty="0">
                        <a:solidFill>
                          <a:schemeClr val="dk1"/>
                        </a:solidFill>
                        <a:latin typeface="+mn-lt"/>
                        <a:ea typeface="+mn-ea"/>
                        <a:cs typeface="+mn-cs"/>
                      </a:endParaRPr>
                    </a:p>
                  </a:txBody>
                  <a:tcPr/>
                </a:tc>
                <a:tc>
                  <a:txBody>
                    <a:bodyPr/>
                    <a:lstStyle/>
                    <a:p>
                      <a:pPr algn="l"/>
                      <a:r>
                        <a:rPr lang="en-US" sz="1800" kern="1200" dirty="0" smtClean="0">
                          <a:solidFill>
                            <a:schemeClr val="dk1"/>
                          </a:solidFill>
                          <a:latin typeface="+mn-lt"/>
                          <a:ea typeface="+mn-ea"/>
                          <a:cs typeface="+mn-cs"/>
                        </a:rPr>
                        <a:t>Do not give as an IV</a:t>
                      </a:r>
                    </a:p>
                    <a:p>
                      <a:pPr algn="l"/>
                      <a:r>
                        <a:rPr lang="en-US" sz="1800" kern="1200" dirty="0" smtClean="0">
                          <a:solidFill>
                            <a:schemeClr val="dk1"/>
                          </a:solidFill>
                          <a:latin typeface="+mn-lt"/>
                          <a:ea typeface="+mn-ea"/>
                          <a:cs typeface="+mn-cs"/>
                        </a:rPr>
                        <a:t>bolus</a:t>
                      </a:r>
                      <a:endParaRPr lang="fa-IR" sz="1600" kern="1200" baseline="0" dirty="0">
                        <a:solidFill>
                          <a:schemeClr val="dk1"/>
                        </a:solidFill>
                        <a:latin typeface="+mn-lt"/>
                        <a:ea typeface="+mn-ea"/>
                        <a:cs typeface="+mn-cs"/>
                      </a:endParaRPr>
                    </a:p>
                  </a:txBody>
                  <a:tcPr/>
                </a:tc>
                <a:tc>
                  <a:txBody>
                    <a:bodyPr/>
                    <a:lstStyle/>
                    <a:p>
                      <a:pPr algn="l"/>
                      <a:r>
                        <a:rPr lang="en-US" sz="1800" kern="1200" dirty="0" smtClean="0">
                          <a:solidFill>
                            <a:schemeClr val="dk1"/>
                          </a:solidFill>
                          <a:latin typeface="+mn-lt"/>
                          <a:ea typeface="+mn-ea"/>
                          <a:cs typeface="+mn-cs"/>
                        </a:rPr>
                        <a:t>Precautions/</a:t>
                      </a:r>
                    </a:p>
                    <a:p>
                      <a:pPr algn="l"/>
                      <a:r>
                        <a:rPr lang="en-US" sz="1800" kern="1200" dirty="0" smtClean="0">
                          <a:solidFill>
                            <a:schemeClr val="dk1"/>
                          </a:solidFill>
                          <a:latin typeface="+mn-lt"/>
                          <a:ea typeface="+mn-ea"/>
                          <a:cs typeface="+mn-cs"/>
                        </a:rPr>
                        <a:t>contraindications</a:t>
                      </a:r>
                      <a:endParaRPr lang="fa-IR" sz="1600" dirty="0"/>
                    </a:p>
                  </a:txBody>
                  <a:tcPr/>
                </a:tc>
              </a:tr>
            </a:tbl>
          </a:graphicData>
        </a:graphic>
      </p:graphicFrame>
    </p:spTree>
    <p:extLst>
      <p:ext uri="{BB962C8B-B14F-4D97-AF65-F5344CB8AC3E}">
        <p14:creationId xmlns:p14="http://schemas.microsoft.com/office/powerpoint/2010/main" val="1981290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Visual Estimation</a:t>
            </a:r>
            <a:br>
              <a:rPr lang="en-US" dirty="0"/>
            </a:br>
            <a:endParaRPr lang="fa-IR" dirty="0"/>
          </a:p>
        </p:txBody>
      </p:sp>
      <p:sp>
        <p:nvSpPr>
          <p:cNvPr id="3" name="Content Placeholder 2"/>
          <p:cNvSpPr>
            <a:spLocks noGrp="1"/>
          </p:cNvSpPr>
          <p:nvPr>
            <p:ph idx="1"/>
          </p:nvPr>
        </p:nvSpPr>
        <p:spPr/>
        <p:txBody>
          <a:bodyPr>
            <a:normAutofit/>
          </a:bodyPr>
          <a:lstStyle/>
          <a:p>
            <a:pPr algn="just" rtl="0"/>
            <a:r>
              <a:rPr lang="en-US" sz="2800" dirty="0"/>
              <a:t>Visual estimation is the </a:t>
            </a:r>
            <a:r>
              <a:rPr lang="en-US" sz="2800" dirty="0">
                <a:solidFill>
                  <a:srgbClr val="FF0000"/>
                </a:solidFill>
              </a:rPr>
              <a:t>most frequently </a:t>
            </a:r>
            <a:r>
              <a:rPr lang="en-US" sz="2800" dirty="0"/>
              <a:t>practiced method of determining blood loss during </a:t>
            </a:r>
            <a:r>
              <a:rPr lang="en-US" sz="2800" dirty="0" smtClean="0"/>
              <a:t>childbirth, </a:t>
            </a:r>
            <a:r>
              <a:rPr lang="en-US" sz="2800" dirty="0"/>
              <a:t>and the results are usually included in the documentation of events pertaining to the birth. This method is used despite repeated studies showing its inaccuracy. </a:t>
            </a:r>
            <a:r>
              <a:rPr lang="en-US" sz="2800" dirty="0" smtClean="0"/>
              <a:t>Some </a:t>
            </a:r>
            <a:r>
              <a:rPr lang="en-US" sz="2800" dirty="0"/>
              <a:t>found that </a:t>
            </a:r>
            <a:r>
              <a:rPr lang="en-US" sz="2800" dirty="0">
                <a:solidFill>
                  <a:srgbClr val="FF0000"/>
                </a:solidFill>
              </a:rPr>
              <a:t>underestimation was common, others overestimation, </a:t>
            </a:r>
            <a:r>
              <a:rPr lang="en-US" sz="2800" dirty="0"/>
              <a:t>and still others found inconsistencies but without any particular pattern.</a:t>
            </a:r>
            <a:endParaRPr lang="fa-IR" sz="2800" dirty="0"/>
          </a:p>
        </p:txBody>
      </p:sp>
    </p:spTree>
    <p:extLst>
      <p:ext uri="{BB962C8B-B14F-4D97-AF65-F5344CB8AC3E}">
        <p14:creationId xmlns:p14="http://schemas.microsoft.com/office/powerpoint/2010/main" val="23644628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Oxytocin vs </a:t>
            </a:r>
            <a:r>
              <a:rPr lang="en-US" i="1" dirty="0" err="1"/>
              <a:t>ergometrine</a:t>
            </a:r>
            <a:endParaRPr lang="fa-IR" dirty="0"/>
          </a:p>
        </p:txBody>
      </p:sp>
      <p:sp>
        <p:nvSpPr>
          <p:cNvPr id="3" name="Content Placeholder 2"/>
          <p:cNvSpPr>
            <a:spLocks noGrp="1"/>
          </p:cNvSpPr>
          <p:nvPr>
            <p:ph idx="1"/>
          </p:nvPr>
        </p:nvSpPr>
        <p:spPr/>
        <p:txBody>
          <a:bodyPr>
            <a:normAutofit/>
          </a:bodyPr>
          <a:lstStyle/>
          <a:p>
            <a:pPr marL="114300" indent="0" algn="l" rtl="0">
              <a:buNone/>
            </a:pPr>
            <a:r>
              <a:rPr lang="en-US" sz="3200" dirty="0"/>
              <a:t>The incidence of </a:t>
            </a:r>
            <a:r>
              <a:rPr lang="en-US" sz="3200" dirty="0" smtClean="0"/>
              <a:t>adverse side-effects </a:t>
            </a:r>
            <a:r>
              <a:rPr lang="en-US" sz="3200" dirty="0"/>
              <a:t>was significantly </a:t>
            </a:r>
            <a:r>
              <a:rPr lang="en-US" sz="3200" b="1" i="1" dirty="0">
                <a:solidFill>
                  <a:srgbClr val="7030A0"/>
                </a:solidFill>
              </a:rPr>
              <a:t>lower in women receiving oxytocin than in those </a:t>
            </a:r>
            <a:r>
              <a:rPr lang="en-US" sz="3200" b="1" i="1" dirty="0" smtClean="0">
                <a:solidFill>
                  <a:srgbClr val="7030A0"/>
                </a:solidFill>
              </a:rPr>
              <a:t>given </a:t>
            </a:r>
            <a:r>
              <a:rPr lang="en-US" sz="3200" b="1" i="1" dirty="0" err="1" smtClean="0">
                <a:solidFill>
                  <a:srgbClr val="7030A0"/>
                </a:solidFill>
              </a:rPr>
              <a:t>ergometrine</a:t>
            </a:r>
            <a:r>
              <a:rPr lang="en-US" sz="3200" b="1" i="1" dirty="0">
                <a:solidFill>
                  <a:srgbClr val="7030A0"/>
                </a:solidFill>
              </a:rPr>
              <a:t>; for vomiting</a:t>
            </a:r>
            <a:r>
              <a:rPr lang="en-US" sz="3200" b="1" i="1" dirty="0" smtClean="0">
                <a:solidFill>
                  <a:srgbClr val="7030A0"/>
                </a:solidFill>
              </a:rPr>
              <a:t>,</a:t>
            </a:r>
            <a:endParaRPr lang="fa-IR" sz="3200" b="1" i="1" dirty="0" smtClean="0">
              <a:solidFill>
                <a:srgbClr val="7030A0"/>
              </a:solidFill>
            </a:endParaRPr>
          </a:p>
          <a:p>
            <a:pPr marL="114300" indent="0" algn="l" rtl="0">
              <a:buNone/>
            </a:pPr>
            <a:r>
              <a:rPr lang="en-US" sz="3200" dirty="0" smtClean="0"/>
              <a:t>no </a:t>
            </a:r>
            <a:r>
              <a:rPr lang="en-US" sz="3200" dirty="0"/>
              <a:t>significant difference was observed </a:t>
            </a:r>
            <a:r>
              <a:rPr lang="en-US" sz="3200" dirty="0" smtClean="0"/>
              <a:t>in the </a:t>
            </a:r>
            <a:r>
              <a:rPr lang="en-US" sz="3200" dirty="0"/>
              <a:t>use of additional </a:t>
            </a:r>
            <a:r>
              <a:rPr lang="en-US" sz="3200" dirty="0" err="1" smtClean="0"/>
              <a:t>uterotonics</a:t>
            </a:r>
            <a:endParaRPr lang="fa-IR" sz="3200" dirty="0"/>
          </a:p>
        </p:txBody>
      </p:sp>
    </p:spTree>
    <p:extLst>
      <p:ext uri="{BB962C8B-B14F-4D97-AF65-F5344CB8AC3E}">
        <p14:creationId xmlns:p14="http://schemas.microsoft.com/office/powerpoint/2010/main" val="14364402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Oxytocin-</a:t>
            </a:r>
            <a:r>
              <a:rPr lang="en-US" i="1" dirty="0" err="1"/>
              <a:t>ergometrine</a:t>
            </a:r>
            <a:r>
              <a:rPr lang="en-US" i="1" dirty="0"/>
              <a:t> fixed dose combination vs oxytocin</a:t>
            </a:r>
            <a:br>
              <a:rPr lang="en-US" i="1" dirty="0"/>
            </a:br>
            <a:endParaRPr lang="fa-IR" dirty="0"/>
          </a:p>
        </p:txBody>
      </p:sp>
      <p:sp>
        <p:nvSpPr>
          <p:cNvPr id="3" name="Content Placeholder 2"/>
          <p:cNvSpPr>
            <a:spLocks noGrp="1"/>
          </p:cNvSpPr>
          <p:nvPr>
            <p:ph idx="1"/>
          </p:nvPr>
        </p:nvSpPr>
        <p:spPr/>
        <p:txBody>
          <a:bodyPr>
            <a:noAutofit/>
          </a:bodyPr>
          <a:lstStyle/>
          <a:p>
            <a:pPr marL="114300" indent="0" algn="just" rtl="0">
              <a:buNone/>
            </a:pPr>
            <a:r>
              <a:rPr lang="en-US" sz="3200" dirty="0" smtClean="0"/>
              <a:t>With regard to blood loss &gt;1000 ml, decreased blood loss was observed in the  group given the fixed-dose combination of oxytocin (5 IU) and </a:t>
            </a:r>
            <a:r>
              <a:rPr lang="en-US" sz="3200" dirty="0" err="1" smtClean="0"/>
              <a:t>ergometrine</a:t>
            </a:r>
            <a:r>
              <a:rPr lang="en-US" sz="3200" dirty="0" smtClean="0"/>
              <a:t> (0.5 mg) although the difference was </a:t>
            </a:r>
            <a:r>
              <a:rPr lang="en-US" sz="3200" b="1" i="1" dirty="0" smtClean="0">
                <a:solidFill>
                  <a:srgbClr val="7030A0"/>
                </a:solidFill>
              </a:rPr>
              <a:t>not statistically significant</a:t>
            </a:r>
            <a:endParaRPr lang="fa-IR" sz="3200" dirty="0"/>
          </a:p>
        </p:txBody>
      </p:sp>
    </p:spTree>
    <p:extLst>
      <p:ext uri="{BB962C8B-B14F-4D97-AF65-F5344CB8AC3E}">
        <p14:creationId xmlns:p14="http://schemas.microsoft.com/office/powerpoint/2010/main" val="27814140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0"/>
            <a:r>
              <a:rPr lang="en-US" sz="3600" dirty="0"/>
              <a:t>incidence of side-effects, notably a higher incidence of </a:t>
            </a:r>
            <a:r>
              <a:rPr lang="en-US" sz="3600" b="1" dirty="0">
                <a:solidFill>
                  <a:srgbClr val="7030A0"/>
                </a:solidFill>
              </a:rPr>
              <a:t>elevated diastolic blood pressure </a:t>
            </a:r>
            <a:r>
              <a:rPr lang="en-US" sz="3600" dirty="0"/>
              <a:t>in the group given the oxytocin-</a:t>
            </a:r>
            <a:r>
              <a:rPr lang="en-US" sz="3600" dirty="0" err="1"/>
              <a:t>ergometrine</a:t>
            </a:r>
            <a:r>
              <a:rPr lang="en-US" sz="3600" dirty="0"/>
              <a:t> fixed dose combination</a:t>
            </a:r>
            <a:endParaRPr lang="fa-IR" sz="3600" dirty="0"/>
          </a:p>
          <a:p>
            <a:pPr algn="just" rtl="0"/>
            <a:endParaRPr lang="fa-IR" sz="3200" dirty="0"/>
          </a:p>
        </p:txBody>
      </p:sp>
    </p:spTree>
    <p:extLst>
      <p:ext uri="{BB962C8B-B14F-4D97-AF65-F5344CB8AC3E}">
        <p14:creationId xmlns:p14="http://schemas.microsoft.com/office/powerpoint/2010/main" val="35634483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0"/>
            <a:r>
              <a:rPr lang="en-US" sz="3600" dirty="0"/>
              <a:t>If oxytocin is not available, or if the bleeding does not respond to </a:t>
            </a:r>
            <a:r>
              <a:rPr lang="en-US" sz="3600" dirty="0" smtClean="0"/>
              <a:t>oxytocin, </a:t>
            </a:r>
            <a:r>
              <a:rPr lang="en-US" sz="3600" i="1" dirty="0" err="1" smtClean="0">
                <a:solidFill>
                  <a:srgbClr val="7030A0"/>
                </a:solidFill>
              </a:rPr>
              <a:t>ergometrine</a:t>
            </a:r>
            <a:r>
              <a:rPr lang="en-US" sz="3600" i="1" dirty="0" smtClean="0">
                <a:solidFill>
                  <a:srgbClr val="7030A0"/>
                </a:solidFill>
              </a:rPr>
              <a:t> </a:t>
            </a:r>
            <a:r>
              <a:rPr lang="en-US" sz="3600" i="1" dirty="0">
                <a:solidFill>
                  <a:srgbClr val="7030A0"/>
                </a:solidFill>
              </a:rPr>
              <a:t>or oxytocin-</a:t>
            </a:r>
            <a:r>
              <a:rPr lang="en-US" sz="3600" i="1" dirty="0" err="1">
                <a:solidFill>
                  <a:srgbClr val="7030A0"/>
                </a:solidFill>
              </a:rPr>
              <a:t>ergometrine</a:t>
            </a:r>
            <a:r>
              <a:rPr lang="en-US" sz="3600" i="1" dirty="0">
                <a:solidFill>
                  <a:srgbClr val="7030A0"/>
                </a:solidFill>
              </a:rPr>
              <a:t> fixed-dose combination should be </a:t>
            </a:r>
            <a:r>
              <a:rPr lang="en-US" sz="3600" i="1" dirty="0" smtClean="0">
                <a:solidFill>
                  <a:srgbClr val="7030A0"/>
                </a:solidFill>
              </a:rPr>
              <a:t>offered as </a:t>
            </a:r>
            <a:r>
              <a:rPr lang="en-US" sz="3600" i="1" dirty="0">
                <a:solidFill>
                  <a:srgbClr val="7030A0"/>
                </a:solidFill>
              </a:rPr>
              <a:t>second-line </a:t>
            </a:r>
            <a:r>
              <a:rPr lang="en-US" sz="3600" i="1" dirty="0" smtClean="0">
                <a:solidFill>
                  <a:srgbClr val="7030A0"/>
                </a:solidFill>
              </a:rPr>
              <a:t>treatment</a:t>
            </a:r>
            <a:endParaRPr lang="fa-IR" sz="3600" i="1" dirty="0">
              <a:solidFill>
                <a:srgbClr val="7030A0"/>
              </a:solidFill>
            </a:endParaRPr>
          </a:p>
        </p:txBody>
      </p:sp>
    </p:spTree>
    <p:extLst>
      <p:ext uri="{BB962C8B-B14F-4D97-AF65-F5344CB8AC3E}">
        <p14:creationId xmlns:p14="http://schemas.microsoft.com/office/powerpoint/2010/main" val="3242284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0"/>
            <a:r>
              <a:rPr lang="en-US" sz="3600" dirty="0"/>
              <a:t>If the above second-line treatments are not available, or if the bleeding </a:t>
            </a:r>
            <a:r>
              <a:rPr lang="en-US" sz="3600" dirty="0" smtClean="0"/>
              <a:t>does not </a:t>
            </a:r>
            <a:r>
              <a:rPr lang="en-US" sz="3600" dirty="0"/>
              <a:t>respond to the second-line treatment, </a:t>
            </a:r>
            <a:r>
              <a:rPr lang="en-US" sz="3600" b="1" i="1" dirty="0">
                <a:solidFill>
                  <a:srgbClr val="7030A0"/>
                </a:solidFill>
              </a:rPr>
              <a:t>a prostaglandin should be offered </a:t>
            </a:r>
            <a:r>
              <a:rPr lang="en-US" sz="3600" b="1" i="1" dirty="0" smtClean="0">
                <a:solidFill>
                  <a:srgbClr val="7030A0"/>
                </a:solidFill>
              </a:rPr>
              <a:t>as the </a:t>
            </a:r>
            <a:r>
              <a:rPr lang="en-US" sz="3600" b="1" i="1" dirty="0">
                <a:solidFill>
                  <a:srgbClr val="7030A0"/>
                </a:solidFill>
              </a:rPr>
              <a:t>third line of treatment. </a:t>
            </a:r>
            <a:endParaRPr lang="fa-IR" sz="3600" b="1" i="1" dirty="0">
              <a:solidFill>
                <a:srgbClr val="7030A0"/>
              </a:solidFill>
            </a:endParaRPr>
          </a:p>
        </p:txBody>
      </p:sp>
    </p:spTree>
    <p:extLst>
      <p:ext uri="{BB962C8B-B14F-4D97-AF65-F5344CB8AC3E}">
        <p14:creationId xmlns:p14="http://schemas.microsoft.com/office/powerpoint/2010/main" val="40316944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b="1" i="1" dirty="0" smtClean="0"/>
              <a:t>Should misoprostol be offered in the management of PPH due to</a:t>
            </a:r>
            <a:r>
              <a:rPr lang="en-US" sz="2800" b="1" i="1" dirty="0"/>
              <a:t/>
            </a:r>
            <a:br>
              <a:rPr lang="en-US" sz="2800" b="1" i="1" dirty="0"/>
            </a:br>
            <a:r>
              <a:rPr lang="en-US" sz="2800" b="1" i="1" dirty="0" smtClean="0"/>
              <a:t>uterine </a:t>
            </a:r>
            <a:r>
              <a:rPr lang="en-US" sz="2800" b="1" i="1" dirty="0" err="1" smtClean="0"/>
              <a:t>atony</a:t>
            </a:r>
            <a:r>
              <a:rPr lang="en-US" sz="2800" b="1" i="1" dirty="0"/>
              <a:t>?</a:t>
            </a:r>
            <a:endParaRPr lang="fa-IR" sz="2800" dirty="0"/>
          </a:p>
        </p:txBody>
      </p:sp>
      <p:sp>
        <p:nvSpPr>
          <p:cNvPr id="3" name="Content Placeholder 2"/>
          <p:cNvSpPr>
            <a:spLocks noGrp="1"/>
          </p:cNvSpPr>
          <p:nvPr>
            <p:ph idx="1"/>
          </p:nvPr>
        </p:nvSpPr>
        <p:spPr/>
        <p:txBody>
          <a:bodyPr>
            <a:normAutofit/>
          </a:bodyPr>
          <a:lstStyle/>
          <a:p>
            <a:pPr marL="114300" indent="0" algn="just" rtl="0">
              <a:buNone/>
            </a:pPr>
            <a:r>
              <a:rPr lang="en-US" sz="2800" b="1" dirty="0">
                <a:solidFill>
                  <a:srgbClr val="7030A0"/>
                </a:solidFill>
              </a:rPr>
              <a:t>There is no added benefit of offering misoprostol </a:t>
            </a:r>
            <a:r>
              <a:rPr lang="en-US" sz="2800" dirty="0">
                <a:solidFill>
                  <a:srgbClr val="7030A0"/>
                </a:solidFill>
              </a:rPr>
              <a:t>as adjunct treatm</a:t>
            </a:r>
            <a:r>
              <a:rPr lang="en-US" sz="2800" dirty="0"/>
              <a:t>ent for PPH </a:t>
            </a:r>
            <a:r>
              <a:rPr lang="en-US" sz="2800" dirty="0" smtClean="0"/>
              <a:t>in women </a:t>
            </a:r>
            <a:r>
              <a:rPr lang="en-US" sz="2800" dirty="0"/>
              <a:t>who have received oxytocin during the third stage of </a:t>
            </a:r>
            <a:r>
              <a:rPr lang="en-US" sz="2800" dirty="0" err="1"/>
              <a:t>labour</a:t>
            </a:r>
            <a:r>
              <a:rPr lang="en-US" sz="2800" dirty="0"/>
              <a:t>. Where </a:t>
            </a:r>
            <a:r>
              <a:rPr lang="en-US" sz="2800" dirty="0" smtClean="0"/>
              <a:t>oxytocin is </a:t>
            </a:r>
            <a:r>
              <a:rPr lang="en-US" sz="2800" dirty="0"/>
              <a:t>available, and is used in the management of the third stage of </a:t>
            </a:r>
            <a:r>
              <a:rPr lang="en-US" sz="2800" dirty="0" err="1"/>
              <a:t>labour</a:t>
            </a:r>
            <a:r>
              <a:rPr lang="en-US" sz="2800" dirty="0"/>
              <a:t>, </a:t>
            </a:r>
            <a:r>
              <a:rPr lang="en-US" sz="2800" dirty="0" smtClean="0"/>
              <a:t>oxytocin alone </a:t>
            </a:r>
            <a:r>
              <a:rPr lang="en-US" sz="2800" dirty="0"/>
              <a:t>should be used in preference to adjunct misoprostol for the management</a:t>
            </a:r>
          </a:p>
          <a:p>
            <a:pPr marL="114300" indent="0" algn="just" rtl="0">
              <a:buNone/>
            </a:pPr>
            <a:r>
              <a:rPr lang="en-US" sz="2800" dirty="0"/>
              <a:t>of PPH.</a:t>
            </a:r>
            <a:endParaRPr lang="fa-IR" sz="2800" dirty="0"/>
          </a:p>
        </p:txBody>
      </p:sp>
    </p:spTree>
    <p:extLst>
      <p:ext uri="{BB962C8B-B14F-4D97-AF65-F5344CB8AC3E}">
        <p14:creationId xmlns:p14="http://schemas.microsoft.com/office/powerpoint/2010/main" val="3490609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b="1" i="1" dirty="0" smtClean="0"/>
              <a:t>Should uterine massage be offered in the treatment of PPH</a:t>
            </a:r>
            <a:r>
              <a:rPr lang="en-US" sz="4000" b="1" i="1" dirty="0"/>
              <a:t>?</a:t>
            </a:r>
            <a:endParaRPr lang="fa-IR" sz="4000" dirty="0"/>
          </a:p>
        </p:txBody>
      </p:sp>
      <p:sp>
        <p:nvSpPr>
          <p:cNvPr id="3" name="Content Placeholder 2"/>
          <p:cNvSpPr>
            <a:spLocks noGrp="1"/>
          </p:cNvSpPr>
          <p:nvPr>
            <p:ph idx="1"/>
          </p:nvPr>
        </p:nvSpPr>
        <p:spPr/>
        <p:txBody>
          <a:bodyPr>
            <a:normAutofit/>
          </a:bodyPr>
          <a:lstStyle/>
          <a:p>
            <a:pPr algn="just" rtl="0"/>
            <a:r>
              <a:rPr lang="en-US" sz="3200" dirty="0" smtClean="0"/>
              <a:t> </a:t>
            </a:r>
            <a:r>
              <a:rPr lang="en-US" sz="3200" dirty="0"/>
              <a:t>Uterine massage should be started once PPH has been </a:t>
            </a:r>
            <a:r>
              <a:rPr lang="en-US" sz="3200" dirty="0" smtClean="0"/>
              <a:t>diagnosed.</a:t>
            </a:r>
            <a:r>
              <a:rPr lang="en-US" sz="3200" dirty="0"/>
              <a:t> </a:t>
            </a:r>
            <a:r>
              <a:rPr lang="en-US" sz="3200" dirty="0" smtClean="0"/>
              <a:t>Bimanual </a:t>
            </a:r>
            <a:r>
              <a:rPr lang="en-US" sz="3200" dirty="0"/>
              <a:t>uterine compression may be offered as a temporizing measure in the </a:t>
            </a:r>
            <a:r>
              <a:rPr lang="en-US" sz="3200" dirty="0" smtClean="0"/>
              <a:t>treatment </a:t>
            </a:r>
            <a:r>
              <a:rPr lang="en-US" sz="3200" dirty="0"/>
              <a:t>of PPH due to uterine </a:t>
            </a:r>
            <a:r>
              <a:rPr lang="en-US" sz="3200" dirty="0" err="1"/>
              <a:t>atony</a:t>
            </a:r>
            <a:r>
              <a:rPr lang="en-US" sz="3200" dirty="0"/>
              <a:t> after vaginal delivery. </a:t>
            </a:r>
            <a:endParaRPr lang="fa-IR" sz="3200" dirty="0"/>
          </a:p>
        </p:txBody>
      </p:sp>
    </p:spTree>
    <p:extLst>
      <p:ext uri="{BB962C8B-B14F-4D97-AF65-F5344CB8AC3E}">
        <p14:creationId xmlns:p14="http://schemas.microsoft.com/office/powerpoint/2010/main" val="19809380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Management of retained placenta</a:t>
            </a:r>
            <a:endParaRPr lang="fa-IR" dirty="0"/>
          </a:p>
        </p:txBody>
      </p:sp>
      <p:sp>
        <p:nvSpPr>
          <p:cNvPr id="3" name="Content Placeholder 2"/>
          <p:cNvSpPr>
            <a:spLocks noGrp="1"/>
          </p:cNvSpPr>
          <p:nvPr>
            <p:ph idx="1"/>
          </p:nvPr>
        </p:nvSpPr>
        <p:spPr/>
        <p:txBody>
          <a:bodyPr>
            <a:normAutofit/>
          </a:bodyPr>
          <a:lstStyle/>
          <a:p>
            <a:pPr algn="just" rtl="0"/>
            <a:r>
              <a:rPr lang="en-US" sz="2800" b="1" dirty="0" err="1"/>
              <a:t>uterotonics</a:t>
            </a:r>
            <a:r>
              <a:rPr lang="en-US" sz="2800" b="1" dirty="0"/>
              <a:t> </a:t>
            </a:r>
            <a:endParaRPr lang="en-US" sz="2800" b="1" dirty="0" smtClean="0"/>
          </a:p>
          <a:p>
            <a:pPr algn="just" rtl="0"/>
            <a:r>
              <a:rPr lang="en-US" sz="2800" dirty="0"/>
              <a:t>If the placenta is not expelled spontaneously, clinicians may offer 10 IU </a:t>
            </a:r>
            <a:r>
              <a:rPr lang="en-US" sz="2800" dirty="0" smtClean="0"/>
              <a:t>of oxytocin </a:t>
            </a:r>
            <a:r>
              <a:rPr lang="en-US" sz="2800" dirty="0"/>
              <a:t>in combination with controlled cord traction. </a:t>
            </a:r>
            <a:r>
              <a:rPr lang="en-US" sz="2800" dirty="0" smtClean="0"/>
              <a:t> </a:t>
            </a:r>
            <a:r>
              <a:rPr lang="en-US" sz="2800" b="1" dirty="0" err="1">
                <a:solidFill>
                  <a:srgbClr val="7030A0"/>
                </a:solidFill>
              </a:rPr>
              <a:t>Ergometrine</a:t>
            </a:r>
            <a:r>
              <a:rPr lang="en-US" sz="2800" b="1" dirty="0">
                <a:solidFill>
                  <a:srgbClr val="7030A0"/>
                </a:solidFill>
              </a:rPr>
              <a:t> is not recommended, as it may cause tetanic uterine </a:t>
            </a:r>
            <a:r>
              <a:rPr lang="en-US" sz="2800" b="1" dirty="0" smtClean="0">
                <a:solidFill>
                  <a:srgbClr val="7030A0"/>
                </a:solidFill>
              </a:rPr>
              <a:t>contractions, </a:t>
            </a:r>
            <a:r>
              <a:rPr lang="en-US" sz="2800" dirty="0" smtClean="0"/>
              <a:t>which </a:t>
            </a:r>
            <a:r>
              <a:rPr lang="en-US" sz="2800" dirty="0"/>
              <a:t>may delay expulsion of the placenta. </a:t>
            </a:r>
            <a:r>
              <a:rPr lang="en-US" sz="2800" dirty="0" smtClean="0"/>
              <a:t> </a:t>
            </a:r>
            <a:r>
              <a:rPr lang="en-US" sz="2800" b="1" dirty="0">
                <a:solidFill>
                  <a:srgbClr val="7030A0"/>
                </a:solidFill>
              </a:rPr>
              <a:t>The use of prostaglandin E2 (</a:t>
            </a:r>
            <a:r>
              <a:rPr lang="en-US" sz="2800" b="1" dirty="0" err="1">
                <a:solidFill>
                  <a:srgbClr val="7030A0"/>
                </a:solidFill>
              </a:rPr>
              <a:t>dinoprostone</a:t>
            </a:r>
            <a:r>
              <a:rPr lang="en-US" sz="2800" b="1" dirty="0">
                <a:solidFill>
                  <a:srgbClr val="7030A0"/>
                </a:solidFill>
              </a:rPr>
              <a:t> or </a:t>
            </a:r>
            <a:r>
              <a:rPr lang="en-US" sz="2800" b="1" dirty="0" err="1">
                <a:solidFill>
                  <a:srgbClr val="7030A0"/>
                </a:solidFill>
              </a:rPr>
              <a:t>sulprostone</a:t>
            </a:r>
            <a:r>
              <a:rPr lang="en-US" sz="2800" b="1" dirty="0">
                <a:solidFill>
                  <a:srgbClr val="7030A0"/>
                </a:solidFill>
              </a:rPr>
              <a:t>) is not recommended.</a:t>
            </a:r>
          </a:p>
          <a:p>
            <a:pPr algn="just" rtl="0"/>
            <a:endParaRPr lang="fa-IR" sz="2800" b="1" dirty="0">
              <a:solidFill>
                <a:srgbClr val="7030A0"/>
              </a:solidFill>
            </a:endParaRPr>
          </a:p>
        </p:txBody>
      </p:sp>
    </p:spTree>
    <p:extLst>
      <p:ext uri="{BB962C8B-B14F-4D97-AF65-F5344CB8AC3E}">
        <p14:creationId xmlns:p14="http://schemas.microsoft.com/office/powerpoint/2010/main" val="4670775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antibiotics </a:t>
            </a:r>
            <a:endParaRPr lang="fa-IR" dirty="0"/>
          </a:p>
        </p:txBody>
      </p:sp>
      <p:sp>
        <p:nvSpPr>
          <p:cNvPr id="3" name="Content Placeholder 2"/>
          <p:cNvSpPr>
            <a:spLocks noGrp="1"/>
          </p:cNvSpPr>
          <p:nvPr>
            <p:ph idx="1"/>
          </p:nvPr>
        </p:nvSpPr>
        <p:spPr/>
        <p:txBody>
          <a:bodyPr>
            <a:normAutofit/>
          </a:bodyPr>
          <a:lstStyle/>
          <a:p>
            <a:pPr algn="l" rtl="0"/>
            <a:r>
              <a:rPr lang="en-US" sz="2800" dirty="0">
                <a:solidFill>
                  <a:srgbClr val="7030A0"/>
                </a:solidFill>
              </a:rPr>
              <a:t>A single dose of antibiotics (ampicillin or first-generation cephalosporin) should </a:t>
            </a:r>
            <a:r>
              <a:rPr lang="en-US" sz="2800" dirty="0" smtClean="0">
                <a:solidFill>
                  <a:srgbClr val="7030A0"/>
                </a:solidFill>
              </a:rPr>
              <a:t>be offered </a:t>
            </a:r>
            <a:r>
              <a:rPr lang="en-US" sz="2800" dirty="0">
                <a:solidFill>
                  <a:srgbClr val="7030A0"/>
                </a:solidFill>
              </a:rPr>
              <a:t>after manual removal of the placenta.</a:t>
            </a:r>
            <a:r>
              <a:rPr lang="en-US" sz="2800" b="1" dirty="0">
                <a:solidFill>
                  <a:srgbClr val="7030A0"/>
                </a:solidFill>
              </a:rPr>
              <a:t> </a:t>
            </a:r>
            <a:endParaRPr lang="fa-IR" sz="2800" dirty="0">
              <a:solidFill>
                <a:srgbClr val="7030A0"/>
              </a:solidFill>
            </a:endParaRPr>
          </a:p>
        </p:txBody>
      </p:sp>
    </p:spTree>
    <p:extLst>
      <p:ext uri="{BB962C8B-B14F-4D97-AF65-F5344CB8AC3E}">
        <p14:creationId xmlns:p14="http://schemas.microsoft.com/office/powerpoint/2010/main" val="42536577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Choice of fluid for replacement or resuscitation</a:t>
            </a:r>
            <a:endParaRPr lang="fa-IR" dirty="0"/>
          </a:p>
        </p:txBody>
      </p:sp>
      <p:sp>
        <p:nvSpPr>
          <p:cNvPr id="3" name="Content Placeholder 2"/>
          <p:cNvSpPr>
            <a:spLocks noGrp="1"/>
          </p:cNvSpPr>
          <p:nvPr>
            <p:ph idx="1"/>
          </p:nvPr>
        </p:nvSpPr>
        <p:spPr/>
        <p:txBody>
          <a:bodyPr/>
          <a:lstStyle/>
          <a:p>
            <a:pPr algn="l" rtl="0"/>
            <a:r>
              <a:rPr lang="en-US" b="1" dirty="0" smtClean="0"/>
              <a:t>Crystalloids</a:t>
            </a:r>
          </a:p>
          <a:p>
            <a:pPr marL="114300" indent="0" algn="l" rtl="0">
              <a:buNone/>
            </a:pPr>
            <a:r>
              <a:rPr lang="en-US" dirty="0" smtClean="0"/>
              <a:t>Colloid </a:t>
            </a:r>
            <a:r>
              <a:rPr lang="en-US" dirty="0"/>
              <a:t>replacement is an important component of resuscitation for women with </a:t>
            </a:r>
            <a:r>
              <a:rPr lang="en-US" dirty="0" smtClean="0"/>
              <a:t>PPH, but </a:t>
            </a:r>
            <a:r>
              <a:rPr lang="en-US" dirty="0"/>
              <a:t>the choice of fluid is controversial.</a:t>
            </a:r>
            <a:endParaRPr lang="en-US" dirty="0" smtClean="0"/>
          </a:p>
          <a:p>
            <a:pPr marL="114300" indent="0" algn="l" rtl="0">
              <a:buNone/>
            </a:pPr>
            <a:endParaRPr lang="en-US" dirty="0"/>
          </a:p>
          <a:p>
            <a:pPr marL="114300" indent="0" algn="l" rtl="0">
              <a:buNone/>
            </a:pPr>
            <a:r>
              <a:rPr lang="en-US" dirty="0" smtClean="0"/>
              <a:t>Intravenous </a:t>
            </a:r>
            <a:r>
              <a:rPr lang="en-US" dirty="0"/>
              <a:t>fluid replacement with isotonic crystalloids should be used in </a:t>
            </a:r>
            <a:r>
              <a:rPr lang="en-US" dirty="0" smtClean="0"/>
              <a:t>preference to </a:t>
            </a:r>
            <a:r>
              <a:rPr lang="en-US" dirty="0"/>
              <a:t>colloids for resuscitation of women with PPH</a:t>
            </a:r>
            <a:endParaRPr lang="fa-IR" dirty="0"/>
          </a:p>
        </p:txBody>
      </p:sp>
    </p:spTree>
    <p:extLst>
      <p:ext uri="{BB962C8B-B14F-4D97-AF65-F5344CB8AC3E}">
        <p14:creationId xmlns:p14="http://schemas.microsoft.com/office/powerpoint/2010/main" val="1330699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0"/>
            <a:r>
              <a:rPr lang="en-US" sz="2800" dirty="0"/>
              <a:t>There is evidence that midwives are relatively </a:t>
            </a:r>
            <a:r>
              <a:rPr lang="en-US" sz="2800" dirty="0">
                <a:solidFill>
                  <a:srgbClr val="FF0000"/>
                </a:solidFill>
              </a:rPr>
              <a:t>accurate in estima</a:t>
            </a:r>
            <a:r>
              <a:rPr lang="en-US" sz="2800" dirty="0"/>
              <a:t>ting blood loss. </a:t>
            </a:r>
            <a:r>
              <a:rPr lang="en-US" sz="2800" dirty="0" err="1"/>
              <a:t>Kavle</a:t>
            </a:r>
            <a:r>
              <a:rPr lang="en-US" sz="2800" dirty="0"/>
              <a:t> et al</a:t>
            </a:r>
            <a:r>
              <a:rPr lang="en-US" sz="2800" dirty="0" smtClean="0"/>
              <a:t>.</a:t>
            </a:r>
            <a:r>
              <a:rPr lang="en-US" sz="2800" dirty="0"/>
              <a:t> reported nurse-midwives' ability to estimate blood loss during birth as accurate within 5 mL of a laboratory determination; however, the higher the blood loss, the greater the imprecision of the estimate by under- or overestimating the loss. When a loss was &gt; 200 mL, the mean difference from the laboratory finding was 62 mL either under- or overestimation.</a:t>
            </a:r>
            <a:endParaRPr lang="fa-IR" sz="2800" dirty="0"/>
          </a:p>
        </p:txBody>
      </p:sp>
    </p:spTree>
    <p:extLst>
      <p:ext uri="{BB962C8B-B14F-4D97-AF65-F5344CB8AC3E}">
        <p14:creationId xmlns:p14="http://schemas.microsoft.com/office/powerpoint/2010/main" val="494490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92500" lnSpcReduction="10000"/>
          </a:bodyPr>
          <a:lstStyle/>
          <a:p>
            <a:pPr algn="just" fontAlgn="t"/>
            <a:r>
              <a:rPr lang="fa-IR" sz="2800" b="1" dirty="0">
                <a:cs typeface="Nazanin" panose="00000400000000000000" pitchFamily="2" charset="-78"/>
              </a:rPr>
              <a:t>محلولهای ایزوتونیک</a:t>
            </a:r>
            <a:endParaRPr lang="fa-IR" sz="2800" dirty="0">
              <a:cs typeface="Nazanin" panose="00000400000000000000" pitchFamily="2" charset="-78"/>
            </a:endParaRPr>
          </a:p>
          <a:p>
            <a:pPr algn="just" fontAlgn="t"/>
            <a:r>
              <a:rPr lang="fa-IR" sz="2800" dirty="0">
                <a:cs typeface="Nazanin" panose="00000400000000000000" pitchFamily="2" charset="-78"/>
              </a:rPr>
              <a:t>غلظت اسمزی آنها تقریبا معادل خون است مثال دکستروز 5% ، دکستروز سالین 5% ، 3/2 و 3/1 ، سرم </a:t>
            </a:r>
            <a:r>
              <a:rPr lang="fa-IR" sz="2800" dirty="0" smtClean="0">
                <a:cs typeface="Nazanin" panose="00000400000000000000" pitchFamily="2" charset="-78"/>
              </a:rPr>
              <a:t>رینگر</a:t>
            </a:r>
          </a:p>
          <a:p>
            <a:pPr algn="just" fontAlgn="t"/>
            <a:r>
              <a:rPr lang="fa-IR" sz="2800" dirty="0" smtClean="0">
                <a:cs typeface="Nazanin" panose="00000400000000000000" pitchFamily="2" charset="-78"/>
              </a:rPr>
              <a:t>سرم </a:t>
            </a:r>
            <a:r>
              <a:rPr lang="fa-IR" sz="2800" dirty="0">
                <a:cs typeface="Nazanin" panose="00000400000000000000" pitchFamily="2" charset="-78"/>
              </a:rPr>
              <a:t>رينگر علاوه بر دارا بودن NaCl به مقدار مشابه در سرم نرمال سالين حاوي مقاديري K+ و Ca++ با غلظت  ايزوتونيك مي باشد. </a:t>
            </a:r>
            <a:r>
              <a:rPr lang="fa-IR" sz="2800" dirty="0" smtClean="0">
                <a:cs typeface="Nazanin" panose="00000400000000000000" pitchFamily="2" charset="-78"/>
              </a:rPr>
              <a:t>از </a:t>
            </a:r>
            <a:r>
              <a:rPr lang="fa-IR" sz="2800" dirty="0">
                <a:cs typeface="Nazanin" panose="00000400000000000000" pitchFamily="2" charset="-78"/>
              </a:rPr>
              <a:t>نظر غلظت اسمزي محلولي ايزوتونيك بوده ، </a:t>
            </a:r>
            <a:r>
              <a:rPr lang="fa-IR" sz="2800" dirty="0" smtClean="0">
                <a:cs typeface="Nazanin" panose="00000400000000000000" pitchFamily="2" charset="-78"/>
              </a:rPr>
              <a:t>بنابراين </a:t>
            </a:r>
            <a:r>
              <a:rPr lang="fa-IR" sz="2800" dirty="0">
                <a:cs typeface="Nazanin" panose="00000400000000000000" pitchFamily="2" charset="-78"/>
              </a:rPr>
              <a:t>با تزريق رينگر به همراه ساير محلولها مقاديري از پتاسيم مورد نياز بيماران N.P.O  تامين مي گردد. </a:t>
            </a:r>
            <a:r>
              <a:rPr lang="fa-IR" sz="2800" dirty="0" smtClean="0">
                <a:cs typeface="Nazanin" panose="00000400000000000000" pitchFamily="2" charset="-78"/>
              </a:rPr>
              <a:t>اگر </a:t>
            </a:r>
            <a:r>
              <a:rPr lang="fa-IR" sz="2800" dirty="0">
                <a:cs typeface="Nazanin" panose="00000400000000000000" pitchFamily="2" charset="-78"/>
              </a:rPr>
              <a:t>فعاليت كليوي مختل نشده باشد (به طور جدي)، اين فراورده براي جايگزين كردن حجم مايع مناسب است. بدن نمي تواند پتاسيم موجود در اين محلول را دفع كند و ممكن است پتاسيم تا حد خطرناكي در بدن تجمع يابد مگر آنكه كليه </a:t>
            </a:r>
            <a:r>
              <a:rPr lang="fa-IR" sz="2800" dirty="0" smtClean="0">
                <a:cs typeface="Nazanin" panose="00000400000000000000" pitchFamily="2" charset="-78"/>
              </a:rPr>
              <a:t>فعال </a:t>
            </a:r>
            <a:r>
              <a:rPr lang="fa-IR" sz="2800" dirty="0">
                <a:cs typeface="Nazanin" panose="00000400000000000000" pitchFamily="2" charset="-78"/>
              </a:rPr>
              <a:t>باشد، به اين دليل قبل از دادن آن بايد فعاليت كليه برقرار باشد.   </a:t>
            </a:r>
          </a:p>
        </p:txBody>
      </p:sp>
    </p:spTree>
    <p:extLst>
      <p:ext uri="{BB962C8B-B14F-4D97-AF65-F5344CB8AC3E}">
        <p14:creationId xmlns:p14="http://schemas.microsoft.com/office/powerpoint/2010/main" val="9808690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smtClean="0"/>
              <a:t>هدف از درمان در فردی که دچار خونریزی شده شده</a:t>
            </a:r>
          </a:p>
          <a:p>
            <a:r>
              <a:rPr lang="fa-IR" dirty="0" smtClean="0"/>
              <a:t>هموگلوبین&gt; 8/ دسی لیتر</a:t>
            </a:r>
          </a:p>
          <a:p>
            <a:r>
              <a:rPr lang="fa-IR" dirty="0" smtClean="0"/>
              <a:t>پلاکت&gt;75 هزار در میلی لیتر</a:t>
            </a:r>
          </a:p>
          <a:p>
            <a:r>
              <a:rPr lang="fa-IR" dirty="0" smtClean="0"/>
              <a:t>فیبرینوژن 1.5-2 گرم/ لیتر</a:t>
            </a:r>
            <a:endParaRPr lang="fa-IR" dirty="0"/>
          </a:p>
        </p:txBody>
      </p:sp>
    </p:spTree>
    <p:extLst>
      <p:ext uri="{BB962C8B-B14F-4D97-AF65-F5344CB8AC3E}">
        <p14:creationId xmlns:p14="http://schemas.microsoft.com/office/powerpoint/2010/main" val="958349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پروتوکول احیا برای بیماران با خونریزی بیش از 1000 میلی لیتر</a:t>
            </a:r>
            <a:endParaRPr lang="fa-IR" dirty="0"/>
          </a:p>
        </p:txBody>
      </p:sp>
      <p:sp>
        <p:nvSpPr>
          <p:cNvPr id="3" name="Content Placeholder 2"/>
          <p:cNvSpPr>
            <a:spLocks noGrp="1"/>
          </p:cNvSpPr>
          <p:nvPr>
            <p:ph idx="1"/>
          </p:nvPr>
        </p:nvSpPr>
        <p:spPr/>
        <p:txBody>
          <a:bodyPr/>
          <a:lstStyle/>
          <a:p>
            <a:r>
              <a:rPr lang="fa-IR" dirty="0" smtClean="0">
                <a:cs typeface="Nazanin" panose="00000400000000000000" pitchFamily="2" charset="-78"/>
              </a:rPr>
              <a:t>باز کردن راه هوایی</a:t>
            </a:r>
          </a:p>
          <a:p>
            <a:r>
              <a:rPr lang="fa-IR" dirty="0" smtClean="0">
                <a:cs typeface="Nazanin" panose="00000400000000000000" pitchFamily="2" charset="-78"/>
              </a:rPr>
              <a:t>ارزیابی تنفس</a:t>
            </a:r>
          </a:p>
          <a:p>
            <a:r>
              <a:rPr lang="fa-IR" dirty="0" smtClean="0">
                <a:cs typeface="Nazanin" panose="00000400000000000000" pitchFamily="2" charset="-78"/>
              </a:rPr>
              <a:t>اکسیژن با ماسک (15-10) لیتر در دقیقه</a:t>
            </a:r>
          </a:p>
          <a:p>
            <a:r>
              <a:rPr lang="fa-IR" dirty="0" smtClean="0">
                <a:cs typeface="Nazanin" panose="00000400000000000000" pitchFamily="2" charset="-78"/>
              </a:rPr>
              <a:t>گرفتن دو رگ با آنژویکت بزرگ</a:t>
            </a:r>
          </a:p>
          <a:p>
            <a:r>
              <a:rPr lang="fa-IR" dirty="0" smtClean="0">
                <a:cs typeface="Nazanin" panose="00000400000000000000" pitchFamily="2" charset="-78"/>
              </a:rPr>
              <a:t>پوزیشن بیمار</a:t>
            </a:r>
          </a:p>
          <a:p>
            <a:r>
              <a:rPr lang="fa-IR" dirty="0" smtClean="0">
                <a:cs typeface="Nazanin" panose="00000400000000000000" pitchFamily="2" charset="-78"/>
              </a:rPr>
              <a:t>گرم نگاه داشتن و توجه به هوشیاری بیمار</a:t>
            </a:r>
          </a:p>
          <a:p>
            <a:r>
              <a:rPr lang="fa-IR" dirty="0" smtClean="0">
                <a:cs typeface="Nazanin" panose="00000400000000000000" pitchFamily="2" charset="-78"/>
              </a:rPr>
              <a:t>انفوزیون سریع رینگر لاکتات تا 2 لیتر  تا زمان آماده شدن خون</a:t>
            </a:r>
          </a:p>
          <a:p>
            <a:r>
              <a:rPr lang="fa-IR" dirty="0" smtClean="0">
                <a:cs typeface="Nazanin" panose="00000400000000000000" pitchFamily="2" charset="-78"/>
              </a:rPr>
              <a:t>اگر بعد از مایع درمانی خون کراس مچ شده در اختیار نباشد باید از جایگزین آن که </a:t>
            </a:r>
            <a:r>
              <a:rPr lang="fr-FR" dirty="0" smtClean="0">
                <a:cs typeface="Nazanin" panose="00000400000000000000" pitchFamily="2" charset="-78"/>
              </a:rPr>
              <a:t>o</a:t>
            </a:r>
            <a:r>
              <a:rPr lang="fa-IR" dirty="0" smtClean="0">
                <a:cs typeface="Nazanin" panose="00000400000000000000" pitchFamily="2" charset="-78"/>
              </a:rPr>
              <a:t>منفی است باید استفاده نمود</a:t>
            </a:r>
            <a:endParaRPr lang="fa-IR" dirty="0">
              <a:cs typeface="Nazanin" panose="00000400000000000000" pitchFamily="2" charset="-78"/>
            </a:endParaRPr>
          </a:p>
        </p:txBody>
      </p:sp>
    </p:spTree>
    <p:extLst>
      <p:ext uri="{BB962C8B-B14F-4D97-AF65-F5344CB8AC3E}">
        <p14:creationId xmlns:p14="http://schemas.microsoft.com/office/powerpoint/2010/main" val="26662594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smtClean="0">
                <a:cs typeface="Nazanin" panose="00000400000000000000" pitchFamily="2" charset="-78"/>
              </a:rPr>
              <a:t>هنگامی که بیش از 4 لیتر از بدن خون دفع می شود، نقص در فاکتورهای انعقادی رخ می دهد و باید اجزاء خون تجویز گردد. </a:t>
            </a:r>
          </a:p>
          <a:p>
            <a:r>
              <a:rPr lang="fa-IR" dirty="0" smtClean="0">
                <a:cs typeface="Nazanin" panose="00000400000000000000" pitchFamily="2" charset="-78"/>
              </a:rPr>
              <a:t>درمان تجربی: یک لیتر </a:t>
            </a:r>
            <a:r>
              <a:rPr lang="en-US" dirty="0" smtClean="0">
                <a:cs typeface="Nazanin" panose="00000400000000000000" pitchFamily="2" charset="-78"/>
              </a:rPr>
              <a:t>FFP</a:t>
            </a:r>
          </a:p>
          <a:p>
            <a:r>
              <a:rPr lang="fr-FR" dirty="0">
                <a:cs typeface="Nazanin" panose="00000400000000000000" pitchFamily="2" charset="-78"/>
              </a:rPr>
              <a:t> </a:t>
            </a:r>
            <a:r>
              <a:rPr lang="fa-IR" dirty="0" smtClean="0">
                <a:cs typeface="Nazanin" panose="00000400000000000000" pitchFamily="2" charset="-78"/>
              </a:rPr>
              <a:t>10 واحد کرایو</a:t>
            </a:r>
            <a:endParaRPr lang="fa-IR" dirty="0">
              <a:cs typeface="Nazanin" panose="00000400000000000000" pitchFamily="2" charset="-78"/>
            </a:endParaRPr>
          </a:p>
        </p:txBody>
      </p:sp>
    </p:spTree>
    <p:extLst>
      <p:ext uri="{BB962C8B-B14F-4D97-AF65-F5344CB8AC3E}">
        <p14:creationId xmlns:p14="http://schemas.microsoft.com/office/powerpoint/2010/main" val="40537197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114300" indent="0" algn="just" rtl="0">
              <a:buNone/>
            </a:pPr>
            <a:r>
              <a:rPr lang="en-US" dirty="0"/>
              <a:t>There are no firm criteria for initiating red cell transfusion. The decision to provide blood transfusion should be made on clinical and </a:t>
            </a:r>
            <a:r>
              <a:rPr lang="en-US" dirty="0" err="1"/>
              <a:t>haematological</a:t>
            </a:r>
            <a:r>
              <a:rPr lang="en-US" dirty="0"/>
              <a:t> grounds</a:t>
            </a:r>
            <a:r>
              <a:rPr lang="en-US" dirty="0" smtClean="0"/>
              <a:t>.</a:t>
            </a:r>
          </a:p>
          <a:p>
            <a:pPr marL="114300" indent="0" algn="just" rtl="0">
              <a:buNone/>
            </a:pPr>
            <a:endParaRPr lang="en-US" dirty="0"/>
          </a:p>
          <a:p>
            <a:pPr marL="114300" indent="0" algn="just" rtl="0">
              <a:buNone/>
            </a:pPr>
            <a:r>
              <a:rPr lang="en-US" dirty="0"/>
              <a:t>In an extreme situation and when the blood group is unknown, </a:t>
            </a:r>
            <a:r>
              <a:rPr lang="en-US" dirty="0">
                <a:solidFill>
                  <a:srgbClr val="FF0000"/>
                </a:solidFill>
              </a:rPr>
              <a:t>group O </a:t>
            </a:r>
            <a:r>
              <a:rPr lang="en-US" dirty="0" err="1">
                <a:solidFill>
                  <a:srgbClr val="FF0000"/>
                </a:solidFill>
              </a:rPr>
              <a:t>RhD</a:t>
            </a:r>
            <a:r>
              <a:rPr lang="en-US" dirty="0">
                <a:solidFill>
                  <a:srgbClr val="FF0000"/>
                </a:solidFill>
              </a:rPr>
              <a:t>-negative red cells </a:t>
            </a:r>
            <a:r>
              <a:rPr lang="en-US" dirty="0"/>
              <a:t>should be given (although they may be incompatible for patients with irregular antibodies</a:t>
            </a:r>
            <a:r>
              <a:rPr lang="en-US" dirty="0" smtClean="0"/>
              <a:t>).</a:t>
            </a:r>
          </a:p>
          <a:p>
            <a:pPr marL="114300" indent="0" algn="just" rtl="0">
              <a:buNone/>
            </a:pPr>
            <a:endParaRPr lang="en-US" dirty="0"/>
          </a:p>
          <a:p>
            <a:pPr marL="114300" indent="0" algn="just" rtl="0">
              <a:buNone/>
            </a:pPr>
            <a:r>
              <a:rPr lang="en-US" dirty="0">
                <a:solidFill>
                  <a:srgbClr val="FF0000"/>
                </a:solidFill>
              </a:rPr>
              <a:t>FFP at a dose of 12–15 ml/kg </a:t>
            </a:r>
            <a:r>
              <a:rPr lang="en-US" dirty="0"/>
              <a:t>should be administered for every </a:t>
            </a:r>
            <a:r>
              <a:rPr lang="en-US" dirty="0">
                <a:solidFill>
                  <a:srgbClr val="FF0000"/>
                </a:solidFill>
              </a:rPr>
              <a:t>6 units of red cells </a:t>
            </a:r>
            <a:r>
              <a:rPr lang="en-US" dirty="0"/>
              <a:t>during major obstetric </a:t>
            </a:r>
            <a:r>
              <a:rPr lang="en-US" dirty="0" err="1"/>
              <a:t>haemorrhage</a:t>
            </a:r>
            <a:r>
              <a:rPr lang="en-US" dirty="0"/>
              <a:t>. Subsequent FFP transfusion should be guided by the results of clotting tests if they are available in a timely manner, aiming to maintain </a:t>
            </a:r>
            <a:r>
              <a:rPr lang="en-US" dirty="0" smtClean="0"/>
              <a:t>PT and PTT </a:t>
            </a:r>
            <a:r>
              <a:rPr lang="en-US" dirty="0"/>
              <a:t>ratios at less than 1.5 x normal.</a:t>
            </a:r>
            <a:endParaRPr lang="fa-IR" dirty="0"/>
          </a:p>
        </p:txBody>
      </p:sp>
    </p:spTree>
    <p:extLst>
      <p:ext uri="{BB962C8B-B14F-4D97-AF65-F5344CB8AC3E}">
        <p14:creationId xmlns:p14="http://schemas.microsoft.com/office/powerpoint/2010/main" val="14669888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0"/>
            <a:r>
              <a:rPr lang="en-US" sz="2400" dirty="0"/>
              <a:t>It is essential that regular full blood counts and coagulation screens (PT, </a:t>
            </a:r>
            <a:r>
              <a:rPr lang="en-US" sz="2400" dirty="0" smtClean="0"/>
              <a:t>PTT </a:t>
            </a:r>
            <a:r>
              <a:rPr lang="en-US" sz="2400" dirty="0"/>
              <a:t>and fibrinogen) are performed during the bleeding episode. </a:t>
            </a:r>
            <a:r>
              <a:rPr lang="en-US" sz="2400" dirty="0">
                <a:solidFill>
                  <a:srgbClr val="FF0000"/>
                </a:solidFill>
              </a:rPr>
              <a:t>Cryoprecipitate </a:t>
            </a:r>
            <a:r>
              <a:rPr lang="en-US" sz="2400" dirty="0"/>
              <a:t>at a standard dose </a:t>
            </a:r>
            <a:r>
              <a:rPr lang="en-US" sz="2400" dirty="0">
                <a:solidFill>
                  <a:srgbClr val="FF0000"/>
                </a:solidFill>
              </a:rPr>
              <a:t>of two 5-unit pools </a:t>
            </a:r>
            <a:r>
              <a:rPr lang="en-US" sz="2400" dirty="0"/>
              <a:t>should be administered early in major obstetric </a:t>
            </a:r>
            <a:r>
              <a:rPr lang="en-US" sz="2400" dirty="0" err="1"/>
              <a:t>haemorrhage</a:t>
            </a:r>
            <a:r>
              <a:rPr lang="en-US" sz="2400" dirty="0"/>
              <a:t>. Subsequent cryoprecipitate transfusion should be guided by </a:t>
            </a:r>
            <a:r>
              <a:rPr lang="en-US" sz="2400" dirty="0">
                <a:solidFill>
                  <a:srgbClr val="FF0000"/>
                </a:solidFill>
              </a:rPr>
              <a:t>fibrinogen</a:t>
            </a:r>
            <a:r>
              <a:rPr lang="en-US" sz="2400" dirty="0"/>
              <a:t> results, aiming to keep levels above 1.5 g/l. The FFP and cryoprecipitate should ideally be of the same group as the recipient. </a:t>
            </a:r>
            <a:r>
              <a:rPr lang="en-US" sz="2400" dirty="0">
                <a:solidFill>
                  <a:srgbClr val="FF0000"/>
                </a:solidFill>
              </a:rPr>
              <a:t>If unavailable, FFP of a different ABO group is acceptable providing that it does not have a high </a:t>
            </a:r>
            <a:r>
              <a:rPr lang="en-US" sz="2400" dirty="0" err="1">
                <a:solidFill>
                  <a:srgbClr val="FF0000"/>
                </a:solidFill>
              </a:rPr>
              <a:t>titre</a:t>
            </a:r>
            <a:r>
              <a:rPr lang="en-US" sz="2400" dirty="0">
                <a:solidFill>
                  <a:srgbClr val="FF0000"/>
                </a:solidFill>
              </a:rPr>
              <a:t> of anti-A or anti-B activity.</a:t>
            </a:r>
            <a:endParaRPr lang="fa-IR" sz="2400" dirty="0">
              <a:solidFill>
                <a:srgbClr val="FF0000"/>
              </a:solidFill>
            </a:endParaRPr>
          </a:p>
        </p:txBody>
      </p:sp>
    </p:spTree>
    <p:extLst>
      <p:ext uri="{BB962C8B-B14F-4D97-AF65-F5344CB8AC3E}">
        <p14:creationId xmlns:p14="http://schemas.microsoft.com/office/powerpoint/2010/main" val="3793146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When should platelets be used?</a:t>
            </a:r>
            <a:endParaRPr lang="fa-IR" dirty="0"/>
          </a:p>
        </p:txBody>
      </p:sp>
      <p:sp>
        <p:nvSpPr>
          <p:cNvPr id="3" name="Content Placeholder 2"/>
          <p:cNvSpPr>
            <a:spLocks noGrp="1"/>
          </p:cNvSpPr>
          <p:nvPr>
            <p:ph idx="1"/>
          </p:nvPr>
        </p:nvSpPr>
        <p:spPr/>
        <p:txBody>
          <a:bodyPr>
            <a:normAutofit/>
          </a:bodyPr>
          <a:lstStyle/>
          <a:p>
            <a:pPr algn="just" rtl="0"/>
            <a:r>
              <a:rPr lang="en-US" sz="2400" dirty="0" smtClean="0"/>
              <a:t>Aim </a:t>
            </a:r>
            <a:r>
              <a:rPr lang="en-US" sz="2400" dirty="0"/>
              <a:t>to maintain the platelet count above 50 x 109 /l in the acutely bleeding patient. A platelet transfusion trigger of 75 x 109 /l is recommended to provide a margin of safety. The platelets should ideally be group compatible. </a:t>
            </a:r>
            <a:r>
              <a:rPr lang="en-US" sz="2400" dirty="0" err="1"/>
              <a:t>RhD</a:t>
            </a:r>
            <a:r>
              <a:rPr lang="en-US" sz="2400" dirty="0"/>
              <a:t>-negative women should also receive </a:t>
            </a:r>
            <a:r>
              <a:rPr lang="en-US" sz="2400" dirty="0" err="1" smtClean="0"/>
              <a:t>RhD</a:t>
            </a:r>
            <a:r>
              <a:rPr lang="en-US" sz="2400" dirty="0" smtClean="0"/>
              <a:t> negative </a:t>
            </a:r>
            <a:r>
              <a:rPr lang="en-US" sz="2400" dirty="0"/>
              <a:t>platelets.</a:t>
            </a:r>
            <a:endParaRPr lang="fa-IR" sz="2400" dirty="0"/>
          </a:p>
        </p:txBody>
      </p:sp>
    </p:spTree>
    <p:extLst>
      <p:ext uri="{BB962C8B-B14F-4D97-AF65-F5344CB8AC3E}">
        <p14:creationId xmlns:p14="http://schemas.microsoft.com/office/powerpoint/2010/main" val="31250256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ملاحظات پرستاری</a:t>
            </a:r>
            <a:endParaRPr lang="fa-IR" dirty="0"/>
          </a:p>
        </p:txBody>
      </p:sp>
      <p:sp>
        <p:nvSpPr>
          <p:cNvPr id="3" name="Content Placeholder 2"/>
          <p:cNvSpPr>
            <a:spLocks noGrp="1"/>
          </p:cNvSpPr>
          <p:nvPr>
            <p:ph idx="1"/>
          </p:nvPr>
        </p:nvSpPr>
        <p:spPr/>
        <p:txBody>
          <a:bodyPr>
            <a:noAutofit/>
          </a:bodyPr>
          <a:lstStyle/>
          <a:p>
            <a:pPr algn="just"/>
            <a:r>
              <a:rPr lang="fa-IR" sz="2800" b="1" dirty="0">
                <a:cs typeface="Nazanin" panose="00000400000000000000" pitchFamily="2" charset="-78"/>
              </a:rPr>
              <a:t>1- در هنگام پركردن فرم درخواست خون توجه كنيد به (مشخصات كامل بيمار، بخش، شماره تخت، شماره بيمارستان،شماره شناسايي خون، گروه خون، پرونده بيمار كه بطور خوانانوشته شده باشد)</a:t>
            </a:r>
            <a:endParaRPr lang="fa-IR" sz="2800" dirty="0">
              <a:cs typeface="Nazanin" panose="00000400000000000000" pitchFamily="2" charset="-78"/>
            </a:endParaRPr>
          </a:p>
          <a:p>
            <a:pPr algn="just"/>
            <a:r>
              <a:rPr lang="fa-IR" sz="2800" b="1" dirty="0">
                <a:cs typeface="Nazanin" panose="00000400000000000000" pitchFamily="2" charset="-78"/>
              </a:rPr>
              <a:t>2- پس از ارسال تقاضا جهت خون وريد مناسب جهت تزريق را آماده كنيد تا از اتلاف وقت و صدمه‌زدن به خون دراثر نگهداري درشرايط نامناسب جلوگيري شود.</a:t>
            </a:r>
            <a:endParaRPr lang="fa-IR" sz="2800" dirty="0">
              <a:cs typeface="Nazanin" panose="00000400000000000000" pitchFamily="2" charset="-78"/>
            </a:endParaRPr>
          </a:p>
          <a:p>
            <a:pPr algn="just"/>
            <a:r>
              <a:rPr lang="fa-IR" sz="2800" b="1" dirty="0">
                <a:cs typeface="Nazanin" panose="00000400000000000000" pitchFamily="2" charset="-78"/>
              </a:rPr>
              <a:t>3- قبل از ترانسفوزيون خون پرستار بايد </a:t>
            </a:r>
            <a:r>
              <a:rPr lang="en-US" sz="2800" b="1" dirty="0">
                <a:cs typeface="Nazanin" panose="00000400000000000000" pitchFamily="2" charset="-78"/>
              </a:rPr>
              <a:t>Rh, ABO(cross match) </a:t>
            </a:r>
            <a:r>
              <a:rPr lang="fa-IR" sz="2800" b="1" dirty="0">
                <a:cs typeface="Nazanin" panose="00000400000000000000" pitchFamily="2" charset="-78"/>
              </a:rPr>
              <a:t>سازگاري خون دهنده با گيرنده و مشخصات كامل بيماررا با خون درخواستي تطبيق داده و </a:t>
            </a:r>
            <a:r>
              <a:rPr lang="en-US" sz="2800" b="1" dirty="0">
                <a:cs typeface="Nazanin" panose="00000400000000000000" pitchFamily="2" charset="-78"/>
              </a:rPr>
              <a:t>v/s </a:t>
            </a:r>
            <a:r>
              <a:rPr lang="fa-IR" sz="2800" b="1" dirty="0">
                <a:cs typeface="Nazanin" panose="00000400000000000000" pitchFamily="2" charset="-78"/>
              </a:rPr>
              <a:t>بيمار را چك كند.</a:t>
            </a:r>
            <a:r>
              <a:rPr lang="fa-IR" sz="2800" dirty="0">
                <a:cs typeface="Nazanin" panose="00000400000000000000" pitchFamily="2" charset="-78"/>
              </a:rPr>
              <a:t> </a:t>
            </a:r>
          </a:p>
          <a:p>
            <a:pPr marL="114300" indent="0" algn="just">
              <a:buNone/>
            </a:pPr>
            <a:endParaRPr lang="fa-IR" sz="2800" dirty="0">
              <a:cs typeface="Nazanin" panose="00000400000000000000" pitchFamily="2" charset="-78"/>
            </a:endParaRPr>
          </a:p>
          <a:p>
            <a:pPr marL="114300" indent="0" algn="just">
              <a:buNone/>
            </a:pPr>
            <a:endParaRPr lang="fa-IR" sz="2800" dirty="0">
              <a:cs typeface="Nazanin" panose="00000400000000000000" pitchFamily="2" charset="-78"/>
            </a:endParaRPr>
          </a:p>
          <a:p>
            <a:pPr algn="just"/>
            <a:endParaRPr lang="fa-IR" sz="2800" dirty="0">
              <a:cs typeface="Nazanin" panose="00000400000000000000" pitchFamily="2" charset="-78"/>
            </a:endParaRPr>
          </a:p>
        </p:txBody>
      </p:sp>
    </p:spTree>
    <p:extLst>
      <p:ext uri="{BB962C8B-B14F-4D97-AF65-F5344CB8AC3E}">
        <p14:creationId xmlns:p14="http://schemas.microsoft.com/office/powerpoint/2010/main" val="120940564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sz="2400" b="1" dirty="0">
                <a:cs typeface="Nazanin" panose="00000400000000000000" pitchFamily="2" charset="-78"/>
              </a:rPr>
              <a:t>كليه فراورده‌هاي خوني به جز( پلاكت و پلاسماي تازه منجمد شده و </a:t>
            </a:r>
            <a:r>
              <a:rPr lang="en-US" sz="2400" b="1" dirty="0">
                <a:cs typeface="Nazanin" panose="00000400000000000000" pitchFamily="2" charset="-78"/>
              </a:rPr>
              <a:t>cryoprecipitate) </a:t>
            </a:r>
            <a:r>
              <a:rPr lang="fa-IR" sz="2400" b="1" dirty="0">
                <a:cs typeface="Nazanin" panose="00000400000000000000" pitchFamily="2" charset="-78"/>
              </a:rPr>
              <a:t>بايستي در يخچالهاي تنظيم شده بانك خون در درجه حرارت 4 درجه سانتي‌گراد نگهداري شود.</a:t>
            </a:r>
            <a:endParaRPr lang="fa-IR" sz="2400" dirty="0">
              <a:cs typeface="Nazanin" panose="00000400000000000000" pitchFamily="2" charset="-78"/>
            </a:endParaRPr>
          </a:p>
          <a:p>
            <a:r>
              <a:rPr lang="fa-IR" sz="2400" b="1" dirty="0">
                <a:cs typeface="Nazanin" panose="00000400000000000000" pitchFamily="2" charset="-78"/>
              </a:rPr>
              <a:t>5- گرم كردن خون بطور غير صحيح و يا نگهداري آن در يخچالهاي بخش موجب هموليز گلبولهاي سرخ مي‌شود پس اگر خون پس از دريافت از بانك خون مصرف نگرديد، </a:t>
            </a:r>
            <a:r>
              <a:rPr lang="fa-IR" sz="2400" b="1" dirty="0" smtClean="0">
                <a:cs typeface="Nazanin" panose="00000400000000000000" pitchFamily="2" charset="-78"/>
              </a:rPr>
              <a:t>بايستي </a:t>
            </a:r>
            <a:r>
              <a:rPr lang="fa-IR" sz="2400" b="1" dirty="0">
                <a:cs typeface="Nazanin" panose="00000400000000000000" pitchFamily="2" charset="-78"/>
              </a:rPr>
              <a:t>فوراً برگشت داده شود تا در شرايط مناسب نگهداري شود.</a:t>
            </a:r>
            <a:endParaRPr lang="fa-IR" sz="2400" dirty="0">
              <a:cs typeface="Nazanin" panose="00000400000000000000" pitchFamily="2" charset="-78"/>
            </a:endParaRPr>
          </a:p>
          <a:p>
            <a:r>
              <a:rPr lang="fa-IR" sz="2400" b="1" dirty="0">
                <a:cs typeface="Nazanin" panose="00000400000000000000" pitchFamily="2" charset="-78"/>
              </a:rPr>
              <a:t>6- خون از نظر رنگ غير طبيعي- لخته شدن سلولهاي قرمز خون- حبابهاي هوا </a:t>
            </a:r>
            <a:r>
              <a:rPr lang="fa-IR" sz="2400" b="1" dirty="0" smtClean="0">
                <a:cs typeface="Nazanin" panose="00000400000000000000" pitchFamily="2" charset="-78"/>
              </a:rPr>
              <a:t>چك </a:t>
            </a:r>
            <a:r>
              <a:rPr lang="fa-IR" sz="2400" b="1" dirty="0">
                <a:cs typeface="Nazanin" panose="00000400000000000000" pitchFamily="2" charset="-78"/>
              </a:rPr>
              <a:t>شود. در صورت وجود موارد مذکور، كيسه را به بانك خون برگردانده شود. </a:t>
            </a:r>
            <a:endParaRPr lang="fa-IR" dirty="0">
              <a:cs typeface="Nazanin" panose="00000400000000000000" pitchFamily="2" charset="-78"/>
            </a:endParaRPr>
          </a:p>
        </p:txBody>
      </p:sp>
    </p:spTree>
    <p:extLst>
      <p:ext uri="{BB962C8B-B14F-4D97-AF65-F5344CB8AC3E}">
        <p14:creationId xmlns:p14="http://schemas.microsoft.com/office/powerpoint/2010/main" val="12593749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r>
              <a:rPr lang="fa-IR" b="1" dirty="0" smtClean="0">
                <a:cs typeface="Nazanin" panose="00000400000000000000" pitchFamily="2" charset="-78"/>
              </a:rPr>
              <a:t>-8- </a:t>
            </a:r>
            <a:r>
              <a:rPr lang="fa-IR" b="1" dirty="0">
                <a:cs typeface="Nazanin" panose="00000400000000000000" pitchFamily="2" charset="-78"/>
              </a:rPr>
              <a:t>از وريد درشت و سوزن 19-18 استفاده كنيد. ناحيه آرنج </a:t>
            </a:r>
            <a:r>
              <a:rPr lang="en-US" b="1" dirty="0">
                <a:cs typeface="Nazanin" panose="00000400000000000000" pitchFamily="2" charset="-78"/>
              </a:rPr>
              <a:t>antecubital </a:t>
            </a:r>
            <a:r>
              <a:rPr lang="fa-IR" b="1" dirty="0">
                <a:cs typeface="Nazanin" panose="00000400000000000000" pitchFamily="2" charset="-78"/>
              </a:rPr>
              <a:t>چون با خم شدن آرنج رگ جابجا مي‌شود مناسب نيست. بهترين رگ‌ها، رگهاي ساعد و دست هستند.</a:t>
            </a:r>
            <a:endParaRPr lang="fa-IR" dirty="0">
              <a:cs typeface="Nazanin" panose="00000400000000000000" pitchFamily="2" charset="-78"/>
            </a:endParaRPr>
          </a:p>
          <a:p>
            <a:pPr marL="114300" indent="0">
              <a:buNone/>
            </a:pPr>
            <a:r>
              <a:rPr lang="fa-IR" b="1" dirty="0">
                <a:cs typeface="Nazanin" panose="00000400000000000000" pitchFamily="2" charset="-78"/>
              </a:rPr>
              <a:t/>
            </a:r>
            <a:br>
              <a:rPr lang="fa-IR" b="1" dirty="0">
                <a:cs typeface="Nazanin" panose="00000400000000000000" pitchFamily="2" charset="-78"/>
              </a:rPr>
            </a:br>
            <a:r>
              <a:rPr lang="fa-IR" b="1" dirty="0" smtClean="0">
                <a:cs typeface="Nazanin" panose="00000400000000000000" pitchFamily="2" charset="-78"/>
              </a:rPr>
              <a:t>تنهاسرمي </a:t>
            </a:r>
            <a:r>
              <a:rPr lang="fa-IR" b="1" dirty="0">
                <a:cs typeface="Nazanin" panose="00000400000000000000" pitchFamily="2" charset="-78"/>
              </a:rPr>
              <a:t>كه مي‌توان همراه با پلاكت و </a:t>
            </a:r>
            <a:r>
              <a:rPr lang="en-US" b="1" dirty="0">
                <a:cs typeface="Nazanin" panose="00000400000000000000" pitchFamily="2" charset="-78"/>
              </a:rPr>
              <a:t>RBC, WBC </a:t>
            </a:r>
            <a:r>
              <a:rPr lang="fa-IR" b="1" dirty="0">
                <a:cs typeface="Nazanin" panose="00000400000000000000" pitchFamily="2" charset="-78"/>
              </a:rPr>
              <a:t>تزریق کرد، نرمال‌سالين است.سرم  دكستروز سبب هموليز مي‌شود.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a:t>
            </a:r>
            <a:r>
              <a:rPr lang="fa-IR" b="1" dirty="0" smtClean="0">
                <a:cs typeface="Nazanin" panose="00000400000000000000" pitchFamily="2" charset="-78"/>
              </a:rPr>
              <a:t>حتماً </a:t>
            </a:r>
            <a:r>
              <a:rPr lang="fa-IR" b="1" dirty="0">
                <a:cs typeface="Nazanin" panose="00000400000000000000" pitchFamily="2" charset="-78"/>
              </a:rPr>
              <a:t>از ست فيلتردار استفاده شود </a:t>
            </a:r>
            <a:r>
              <a:rPr lang="fa-IR" b="1" dirty="0" smtClean="0">
                <a:cs typeface="Nazanin" panose="00000400000000000000" pitchFamily="2" charset="-78"/>
              </a:rPr>
              <a:t>كه </a:t>
            </a:r>
            <a:r>
              <a:rPr lang="fa-IR" b="1" dirty="0">
                <a:cs typeface="Nazanin" panose="00000400000000000000" pitchFamily="2" charset="-78"/>
              </a:rPr>
              <a:t>از عبور لخته فيبريني و ساير مواد خارجي جلوگيري مي‌كند.</a:t>
            </a:r>
            <a:endParaRPr lang="fa-IR" dirty="0">
              <a:cs typeface="Nazanin" panose="00000400000000000000" pitchFamily="2" charset="-78"/>
            </a:endParaRPr>
          </a:p>
          <a:p>
            <a:endParaRPr lang="fa-IR" dirty="0">
              <a:cs typeface="Nazanin" panose="00000400000000000000" pitchFamily="2" charset="-78"/>
            </a:endParaRPr>
          </a:p>
        </p:txBody>
      </p:sp>
    </p:spTree>
    <p:extLst>
      <p:ext uri="{BB962C8B-B14F-4D97-AF65-F5344CB8AC3E}">
        <p14:creationId xmlns:p14="http://schemas.microsoft.com/office/powerpoint/2010/main" val="2804263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Direct Measurement</a:t>
            </a:r>
            <a:br>
              <a:rPr lang="en-US" dirty="0"/>
            </a:br>
            <a:endParaRPr lang="fa-IR" dirty="0"/>
          </a:p>
        </p:txBody>
      </p:sp>
      <p:sp>
        <p:nvSpPr>
          <p:cNvPr id="3" name="Content Placeholder 2"/>
          <p:cNvSpPr>
            <a:spLocks noGrp="1"/>
          </p:cNvSpPr>
          <p:nvPr>
            <p:ph idx="1"/>
          </p:nvPr>
        </p:nvSpPr>
        <p:spPr/>
        <p:txBody>
          <a:bodyPr>
            <a:normAutofit/>
          </a:bodyPr>
          <a:lstStyle/>
          <a:p>
            <a:pPr algn="just" rtl="0"/>
            <a:r>
              <a:rPr lang="en-US" sz="2800" dirty="0"/>
              <a:t>Direct measurement is </a:t>
            </a:r>
            <a:r>
              <a:rPr lang="en-US" sz="2800" dirty="0">
                <a:solidFill>
                  <a:srgbClr val="FF0000"/>
                </a:solidFill>
              </a:rPr>
              <a:t>one of the oldest methods </a:t>
            </a:r>
            <a:r>
              <a:rPr lang="en-US" sz="2800" dirty="0"/>
              <a:t>of accurately determining blood loss</a:t>
            </a:r>
            <a:r>
              <a:rPr lang="en-US" sz="2800" dirty="0" smtClean="0"/>
              <a:t>.</a:t>
            </a:r>
            <a:endParaRPr lang="fa-IR" sz="2800" dirty="0" smtClean="0"/>
          </a:p>
          <a:p>
            <a:pPr algn="just" rtl="0"/>
            <a:r>
              <a:rPr lang="en-US" sz="2800" dirty="0"/>
              <a:t>used a basin in front of the external genitalia to collect blood, and the other used a large copper funnel that passed through the mattress at the level of the buttocks and drained into a container placed beneath the bed. </a:t>
            </a:r>
            <a:endParaRPr lang="fa-IR" sz="2800" dirty="0"/>
          </a:p>
        </p:txBody>
      </p:sp>
    </p:spTree>
    <p:extLst>
      <p:ext uri="{BB962C8B-B14F-4D97-AF65-F5344CB8AC3E}">
        <p14:creationId xmlns:p14="http://schemas.microsoft.com/office/powerpoint/2010/main" val="19748354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114300" indent="0">
              <a:buNone/>
            </a:pP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a:t>
            </a:r>
            <a:r>
              <a:rPr lang="fa-IR" b="1" dirty="0" smtClean="0">
                <a:cs typeface="Nazanin" panose="00000400000000000000" pitchFamily="2" charset="-78"/>
              </a:rPr>
              <a:t>قبل </a:t>
            </a:r>
            <a:r>
              <a:rPr lang="fa-IR" b="1" dirty="0">
                <a:cs typeface="Nazanin" panose="00000400000000000000" pitchFamily="2" charset="-78"/>
              </a:rPr>
              <a:t>از ترانسفوزيون </a:t>
            </a:r>
            <a:r>
              <a:rPr lang="fa-IR" b="1" dirty="0" smtClean="0">
                <a:cs typeface="Nazanin" panose="00000400000000000000" pitchFamily="2" charset="-78"/>
              </a:rPr>
              <a:t>خون </a:t>
            </a:r>
            <a:r>
              <a:rPr lang="fa-IR" b="1" dirty="0">
                <a:cs typeface="Nazanin" panose="00000400000000000000" pitchFamily="2" charset="-78"/>
              </a:rPr>
              <a:t>را به خوبي بررسي </a:t>
            </a:r>
            <a:r>
              <a:rPr lang="fa-IR" b="1" dirty="0" smtClean="0">
                <a:cs typeface="Nazanin" panose="00000400000000000000" pitchFamily="2" charset="-78"/>
              </a:rPr>
              <a:t>شود </a:t>
            </a:r>
            <a:r>
              <a:rPr lang="fa-IR" b="1" dirty="0">
                <a:cs typeface="Nazanin" panose="00000400000000000000" pitchFamily="2" charset="-78"/>
              </a:rPr>
              <a:t>هر گونه تغيير رنگ غير طبيعي و يا وجود هموليز (رنگ قرمز پلاسما به عوض رنگ زرد) توجه نمايد.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قبل و در جريان ترانسفوزيون لازم است كيسه خون به ملايمت تكان داده شود تا گلبولهاي سرخ ته‌نشين شده در پلاسما در سطح بالا قرار گيرد در مورد </a:t>
            </a:r>
            <a:r>
              <a:rPr lang="en-US" b="1" dirty="0">
                <a:cs typeface="Nazanin" panose="00000400000000000000" pitchFamily="2" charset="-78"/>
              </a:rPr>
              <a:t>Packed-cell </a:t>
            </a:r>
            <a:r>
              <a:rPr lang="fa-IR" b="1" dirty="0">
                <a:cs typeface="Nazanin" panose="00000400000000000000" pitchFamily="2" charset="-78"/>
              </a:rPr>
              <a:t>هر 20 تا 30 دقيقه يكبار اين كار انجام مي‌گيرد. </a:t>
            </a:r>
            <a:br>
              <a:rPr lang="fa-IR" b="1" dirty="0">
                <a:cs typeface="Nazanin" panose="00000400000000000000" pitchFamily="2" charset="-78"/>
              </a:rPr>
            </a:br>
            <a:endParaRPr lang="fa-IR" dirty="0">
              <a:cs typeface="Nazanin" panose="00000400000000000000" pitchFamily="2" charset="-78"/>
            </a:endParaRPr>
          </a:p>
        </p:txBody>
      </p:sp>
    </p:spTree>
    <p:extLst>
      <p:ext uri="{BB962C8B-B14F-4D97-AF65-F5344CB8AC3E}">
        <p14:creationId xmlns:p14="http://schemas.microsoft.com/office/powerpoint/2010/main" val="8744186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114300" indent="0">
              <a:buNone/>
            </a:pPr>
            <a:r>
              <a:rPr lang="en-US" b="1" dirty="0" smtClean="0">
                <a:cs typeface="Nazanin" panose="00000400000000000000" pitchFamily="2" charset="-78"/>
              </a:rPr>
              <a:t> </a:t>
            </a:r>
            <a:r>
              <a:rPr lang="fa-IR" b="1" dirty="0">
                <a:cs typeface="Nazanin" panose="00000400000000000000" pitchFamily="2" charset="-78"/>
              </a:rPr>
              <a:t>درجه حرارت خون قبل از ترانسفوزيون مسئله با اهميت ديگري است. مقادير زياد خون سرد اگر به سرعت تجويز شود سبب سقوط درجه حرارت بدن و آريتمي بطني مي‌شود.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بهتر است خون در درجه حرارت اتاق تدريجاً گرم شود و سرعت تزريق در ابتدا نيز آهسته باشد.</a:t>
            </a:r>
            <a:endParaRPr lang="fa-IR" dirty="0">
              <a:cs typeface="Nazanin" panose="00000400000000000000" pitchFamily="2" charset="-78"/>
            </a:endParaRPr>
          </a:p>
        </p:txBody>
      </p:sp>
    </p:spTree>
    <p:extLst>
      <p:ext uri="{BB962C8B-B14F-4D97-AF65-F5344CB8AC3E}">
        <p14:creationId xmlns:p14="http://schemas.microsoft.com/office/powerpoint/2010/main" val="40395300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r>
              <a:rPr lang="fa-IR" b="1" dirty="0">
                <a:cs typeface="Nazanin" panose="00000400000000000000" pitchFamily="2" charset="-78"/>
              </a:rPr>
              <a:t>نكات مهمي كه قبل از تزريق بايد رعايت شود:</a:t>
            </a:r>
            <a:endParaRPr lang="fa-IR" dirty="0">
              <a:cs typeface="Nazanin" panose="00000400000000000000" pitchFamily="2" charset="-78"/>
            </a:endParaRPr>
          </a:p>
          <a:p>
            <a:r>
              <a:rPr lang="fa-IR" b="1" dirty="0">
                <a:cs typeface="Nazanin" panose="00000400000000000000" pitchFamily="2" charset="-78"/>
              </a:rPr>
              <a:t>•کنترل شماره تطابق كراس مچ</a:t>
            </a:r>
            <a:endParaRPr lang="fa-IR" dirty="0">
              <a:cs typeface="Nazanin" panose="00000400000000000000" pitchFamily="2" charset="-78"/>
            </a:endParaRPr>
          </a:p>
          <a:p>
            <a:r>
              <a:rPr lang="fa-IR" b="1" dirty="0">
                <a:cs typeface="Nazanin" panose="00000400000000000000" pitchFamily="2" charset="-78"/>
              </a:rPr>
              <a:t>•نوع گروه خوني و </a:t>
            </a:r>
            <a:r>
              <a:rPr lang="en-US" b="1" dirty="0">
                <a:cs typeface="Nazanin" panose="00000400000000000000" pitchFamily="2" charset="-78"/>
              </a:rPr>
              <a:t>Rh</a:t>
            </a:r>
            <a:endParaRPr lang="en-US" dirty="0">
              <a:cs typeface="Nazanin" panose="00000400000000000000" pitchFamily="2" charset="-78"/>
            </a:endParaRPr>
          </a:p>
          <a:p>
            <a:r>
              <a:rPr lang="en-US" b="1" dirty="0">
                <a:cs typeface="Nazanin" panose="00000400000000000000" pitchFamily="2" charset="-78"/>
              </a:rPr>
              <a:t>•</a:t>
            </a:r>
            <a:r>
              <a:rPr lang="fa-IR" b="1" dirty="0">
                <a:cs typeface="Nazanin" panose="00000400000000000000" pitchFamily="2" charset="-78"/>
              </a:rPr>
              <a:t>تاريخ انقضاءحداكثر مدت مجاز (35 روز)</a:t>
            </a:r>
            <a:endParaRPr lang="fa-IR" dirty="0">
              <a:cs typeface="Nazanin" panose="00000400000000000000" pitchFamily="2" charset="-78"/>
            </a:endParaRPr>
          </a:p>
          <a:p>
            <a:r>
              <a:rPr lang="fa-IR" b="1" dirty="0">
                <a:cs typeface="Nazanin" panose="00000400000000000000" pitchFamily="2" charset="-78"/>
              </a:rPr>
              <a:t>•نام مددجو</a:t>
            </a:r>
            <a:endParaRPr lang="fa-IR" dirty="0">
              <a:cs typeface="Nazanin" panose="00000400000000000000" pitchFamily="2" charset="-78"/>
            </a:endParaRPr>
          </a:p>
          <a:p>
            <a:r>
              <a:rPr lang="fa-IR" b="1" dirty="0">
                <a:cs typeface="Nazanin" panose="00000400000000000000" pitchFamily="2" charset="-78"/>
              </a:rPr>
              <a:t>•بررسي خون از نظر لخته</a:t>
            </a:r>
            <a:endParaRPr lang="fa-IR" dirty="0">
              <a:cs typeface="Nazanin" panose="00000400000000000000" pitchFamily="2" charset="-78"/>
            </a:endParaRPr>
          </a:p>
          <a:p>
            <a:r>
              <a:rPr lang="fa-IR" dirty="0">
                <a:cs typeface="Nazanin" panose="00000400000000000000" pitchFamily="2" charset="-78"/>
              </a:rPr>
              <a:t>•</a:t>
            </a:r>
            <a:r>
              <a:rPr lang="fa-IR" b="1" dirty="0">
                <a:cs typeface="Nazanin" panose="00000400000000000000" pitchFamily="2" charset="-78"/>
              </a:rPr>
              <a:t>كنترل </a:t>
            </a:r>
            <a:r>
              <a:rPr lang="en-US" b="1" dirty="0">
                <a:cs typeface="Nazanin" panose="00000400000000000000" pitchFamily="2" charset="-78"/>
              </a:rPr>
              <a:t>v/s </a:t>
            </a:r>
            <a:r>
              <a:rPr lang="fa-IR" b="1" dirty="0">
                <a:cs typeface="Nazanin" panose="00000400000000000000" pitchFamily="2" charset="-78"/>
              </a:rPr>
              <a:t>قبل از تزريق خون. در 15 دقيقه اول هر 5 دقيقه كنترل شود.</a:t>
            </a:r>
            <a:endParaRPr lang="fa-IR" dirty="0">
              <a:cs typeface="Nazanin" panose="00000400000000000000" pitchFamily="2" charset="-78"/>
            </a:endParaRPr>
          </a:p>
          <a:p>
            <a:pPr marL="114300" indent="0">
              <a:buNone/>
            </a:pPr>
            <a:endParaRPr lang="fa-IR" dirty="0">
              <a:cs typeface="Nazanin" panose="00000400000000000000" pitchFamily="2" charset="-78"/>
            </a:endParaRPr>
          </a:p>
          <a:p>
            <a:r>
              <a:rPr lang="fa-IR" b="1" dirty="0">
                <a:solidFill>
                  <a:srgbClr val="7030A0"/>
                </a:solidFill>
                <a:cs typeface="Nazanin" panose="00000400000000000000" pitchFamily="2" charset="-78"/>
              </a:rPr>
              <a:t>عكس‌العمل در انتقال خون</a:t>
            </a:r>
            <a:endParaRPr lang="fa-IR" dirty="0">
              <a:solidFill>
                <a:srgbClr val="7030A0"/>
              </a:solidFill>
              <a:cs typeface="Nazanin" panose="00000400000000000000" pitchFamily="2" charset="-78"/>
            </a:endParaRPr>
          </a:p>
          <a:p>
            <a:r>
              <a:rPr lang="fa-IR" b="1" dirty="0">
                <a:cs typeface="Nazanin" panose="00000400000000000000" pitchFamily="2" charset="-78"/>
              </a:rPr>
              <a:t>پس از اتمام خون و فرآورده‌هاي خوني زمان شروع و پايان انفوزيون را ثبت كنيد.</a:t>
            </a:r>
            <a:endParaRPr lang="fa-IR" dirty="0">
              <a:cs typeface="Nazanin" panose="00000400000000000000" pitchFamily="2" charset="-78"/>
            </a:endParaRPr>
          </a:p>
          <a:p>
            <a:endParaRPr lang="fa-IR" dirty="0">
              <a:cs typeface="Nazanin" panose="00000400000000000000" pitchFamily="2" charset="-78"/>
            </a:endParaRPr>
          </a:p>
        </p:txBody>
      </p:sp>
    </p:spTree>
    <p:extLst>
      <p:ext uri="{BB962C8B-B14F-4D97-AF65-F5344CB8AC3E}">
        <p14:creationId xmlns:p14="http://schemas.microsoft.com/office/powerpoint/2010/main" val="15958925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620000" cy="914400"/>
          </a:xfrm>
        </p:spPr>
        <p:txBody>
          <a:bodyPr/>
          <a:lstStyle/>
          <a:p>
            <a:pPr algn="ctr"/>
            <a:r>
              <a:rPr lang="fa-IR" sz="2400" b="1" dirty="0">
                <a:cs typeface="Nazanin" panose="00000400000000000000" pitchFamily="2" charset="-78"/>
              </a:rPr>
              <a:t>واكنشهاي هموليتیكي، ناسازگاري خوني و فرآورده‌هاي خوني</a:t>
            </a:r>
            <a:br>
              <a:rPr lang="fa-IR" sz="2400" b="1" dirty="0">
                <a:cs typeface="Nazanin" panose="00000400000000000000" pitchFamily="2" charset="-78"/>
              </a:rPr>
            </a:br>
            <a:r>
              <a:rPr lang="fa-IR" sz="2400" b="1" dirty="0">
                <a:cs typeface="Nazanin" panose="00000400000000000000" pitchFamily="2" charset="-78"/>
              </a:rPr>
              <a:t/>
            </a:r>
            <a:br>
              <a:rPr lang="fa-IR" sz="2400" b="1" dirty="0">
                <a:cs typeface="Nazanin" panose="00000400000000000000" pitchFamily="2" charset="-78"/>
              </a:rPr>
            </a:br>
            <a:endParaRPr lang="fa-IR" sz="2400" dirty="0"/>
          </a:p>
        </p:txBody>
      </p:sp>
      <p:sp>
        <p:nvSpPr>
          <p:cNvPr id="3" name="Content Placeholder 2"/>
          <p:cNvSpPr>
            <a:spLocks noGrp="1"/>
          </p:cNvSpPr>
          <p:nvPr>
            <p:ph idx="1"/>
          </p:nvPr>
        </p:nvSpPr>
        <p:spPr/>
        <p:txBody>
          <a:bodyPr>
            <a:normAutofit lnSpcReduction="10000"/>
          </a:bodyPr>
          <a:lstStyle/>
          <a:p>
            <a:r>
              <a:rPr lang="fa-IR" b="1" dirty="0">
                <a:solidFill>
                  <a:srgbClr val="7030A0"/>
                </a:solidFill>
                <a:cs typeface="Nazanin" panose="00000400000000000000" pitchFamily="2" charset="-78"/>
              </a:rPr>
              <a:t>عكس‌العمل :واكنش آلرژيك نسبت به انتقال خون (شايع و خطرناك)</a:t>
            </a: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علائم و نشانه‌ها: كهير- </a:t>
            </a:r>
            <a:r>
              <a:rPr lang="fa-IR" b="1" dirty="0" smtClean="0">
                <a:cs typeface="Nazanin" panose="00000400000000000000" pitchFamily="2" charset="-78"/>
              </a:rPr>
              <a:t>خارش، تنگي نفس، كرامپ شكمي،  استفراغ، </a:t>
            </a:r>
            <a:r>
              <a:rPr lang="fa-IR" b="1" dirty="0">
                <a:cs typeface="Nazanin" panose="00000400000000000000" pitchFamily="2" charset="-78"/>
              </a:rPr>
              <a:t>تب، لرز، كمر درد، شوك، درد قفسه سينه، اختلالات خونريزي دهنده، هيپوتانسيون،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smtClean="0">
                <a:cs typeface="Nazanin" panose="00000400000000000000" pitchFamily="2" charset="-78"/>
              </a:rPr>
              <a:t>مداخلات</a:t>
            </a: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a:t>
            </a:r>
            <a:r>
              <a:rPr lang="en-US" b="1" dirty="0">
                <a:cs typeface="Nazanin" panose="00000400000000000000" pitchFamily="2" charset="-78"/>
              </a:rPr>
              <a:t>í </a:t>
            </a:r>
            <a:r>
              <a:rPr lang="fa-IR" b="1" dirty="0">
                <a:cs typeface="Nazanin" panose="00000400000000000000" pitchFamily="2" charset="-78"/>
              </a:rPr>
              <a:t>فوراً انتقال خون را قطع و رگ را با نرمال‌سالين باز نگهداريد. </a:t>
            </a:r>
            <a:br>
              <a:rPr lang="fa-IR" b="1" dirty="0">
                <a:cs typeface="Nazanin" panose="00000400000000000000" pitchFamily="2" charset="-78"/>
              </a:rPr>
            </a:br>
            <a:r>
              <a:rPr lang="fa-IR" b="1" dirty="0">
                <a:cs typeface="Nazanin" panose="00000400000000000000" pitchFamily="2" charset="-78"/>
              </a:rPr>
              <a:t> </a:t>
            </a:r>
            <a:r>
              <a:rPr lang="en-US" b="1" dirty="0">
                <a:cs typeface="Nazanin" panose="00000400000000000000" pitchFamily="2" charset="-78"/>
              </a:rPr>
              <a:t>í </a:t>
            </a:r>
            <a:r>
              <a:rPr lang="fa-IR" b="1" dirty="0">
                <a:cs typeface="Nazanin" panose="00000400000000000000" pitchFamily="2" charset="-78"/>
              </a:rPr>
              <a:t>به پزشك اطلاع دهيد. </a:t>
            </a:r>
            <a:br>
              <a:rPr lang="fa-IR" b="1" dirty="0">
                <a:cs typeface="Nazanin" panose="00000400000000000000" pitchFamily="2" charset="-78"/>
              </a:rPr>
            </a:br>
            <a:r>
              <a:rPr lang="fa-IR" b="1" dirty="0">
                <a:cs typeface="Nazanin" panose="00000400000000000000" pitchFamily="2" charset="-78"/>
              </a:rPr>
              <a:t> </a:t>
            </a:r>
            <a:r>
              <a:rPr lang="en-US" b="1" dirty="0">
                <a:cs typeface="Nazanin" panose="00000400000000000000" pitchFamily="2" charset="-78"/>
              </a:rPr>
              <a:t>í</a:t>
            </a:r>
            <a:r>
              <a:rPr lang="fa-IR" b="1" dirty="0">
                <a:cs typeface="Nazanin" panose="00000400000000000000" pitchFamily="2" charset="-78"/>
              </a:rPr>
              <a:t>استفاده از آنتي‌هيستامين، استروئيد، </a:t>
            </a:r>
            <a:r>
              <a:rPr lang="fa-IR" b="1" dirty="0" smtClean="0">
                <a:cs typeface="Nazanin" panose="00000400000000000000" pitchFamily="2" charset="-78"/>
              </a:rPr>
              <a:t>اپي‌نفرين</a:t>
            </a:r>
          </a:p>
          <a:p>
            <a:r>
              <a:rPr lang="en-US" b="1" dirty="0">
                <a:cs typeface="Nazanin" panose="00000400000000000000" pitchFamily="2" charset="-78"/>
              </a:rPr>
              <a:t> </a:t>
            </a:r>
            <a:r>
              <a:rPr lang="fa-IR" b="1" dirty="0">
                <a:cs typeface="Nazanin" panose="00000400000000000000" pitchFamily="2" charset="-78"/>
              </a:rPr>
              <a:t>اكسيژن، گذاشتن سوند فولي و كنترل </a:t>
            </a:r>
            <a:r>
              <a:rPr lang="en-US" b="1" dirty="0">
                <a:cs typeface="Nazanin" panose="00000400000000000000" pitchFamily="2" charset="-78"/>
              </a:rPr>
              <a:t>O&amp;I ، </a:t>
            </a:r>
            <a:r>
              <a:rPr lang="fa-IR" b="1" dirty="0">
                <a:cs typeface="Nazanin" panose="00000400000000000000" pitchFamily="2" charset="-78"/>
              </a:rPr>
              <a:t>استفاده از داروي بالا برنده فشار، آرامبخش، مانيتول(در موارد آنوري</a:t>
            </a:r>
            <a:r>
              <a:rPr lang="fa-IR" b="1" dirty="0" smtClean="0">
                <a:cs typeface="Nazanin" panose="00000400000000000000" pitchFamily="2" charset="-78"/>
              </a:rPr>
              <a:t>)</a:t>
            </a:r>
          </a:p>
          <a:p>
            <a:r>
              <a:rPr lang="fa-IR" b="1" dirty="0">
                <a:cs typeface="Nazanin" panose="00000400000000000000" pitchFamily="2" charset="-78"/>
              </a:rPr>
              <a:t>گرفتن نمونه از خون محل تزريق از بيمار و نمونه </a:t>
            </a:r>
            <a:r>
              <a:rPr lang="fa-IR" b="1" dirty="0" smtClean="0">
                <a:cs typeface="Nazanin" panose="00000400000000000000" pitchFamily="2" charset="-78"/>
              </a:rPr>
              <a:t>ادرار</a:t>
            </a:r>
          </a:p>
          <a:p>
            <a:r>
              <a:rPr lang="fa-IR" b="1" dirty="0">
                <a:cs typeface="Nazanin" panose="00000400000000000000" pitchFamily="2" charset="-78"/>
              </a:rPr>
              <a:t>كتترل </a:t>
            </a:r>
            <a:r>
              <a:rPr lang="en-US" b="1" dirty="0">
                <a:cs typeface="Nazanin" panose="00000400000000000000" pitchFamily="2" charset="-78"/>
              </a:rPr>
              <a:t>V.S</a:t>
            </a:r>
            <a:endParaRPr lang="fa-IR" dirty="0">
              <a:cs typeface="Nazanin" panose="00000400000000000000" pitchFamily="2" charset="-78"/>
            </a:endParaRPr>
          </a:p>
        </p:txBody>
      </p:sp>
    </p:spTree>
    <p:extLst>
      <p:ext uri="{BB962C8B-B14F-4D97-AF65-F5344CB8AC3E}">
        <p14:creationId xmlns:p14="http://schemas.microsoft.com/office/powerpoint/2010/main" val="15441666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Nazanin" panose="00000400000000000000" pitchFamily="2" charset="-78"/>
              </a:rPr>
              <a:t>افزايش حجم خون بيش از حد </a:t>
            </a:r>
            <a:endParaRPr lang="fa-IR" dirty="0"/>
          </a:p>
        </p:txBody>
      </p:sp>
      <p:sp>
        <p:nvSpPr>
          <p:cNvPr id="3" name="Content Placeholder 2"/>
          <p:cNvSpPr>
            <a:spLocks noGrp="1"/>
          </p:cNvSpPr>
          <p:nvPr>
            <p:ph idx="1"/>
          </p:nvPr>
        </p:nvSpPr>
        <p:spPr>
          <a:xfrm>
            <a:off x="533400" y="1676400"/>
            <a:ext cx="7620000" cy="4800600"/>
          </a:xfrm>
        </p:spPr>
        <p:txBody>
          <a:bodyPr/>
          <a:lstStyle/>
          <a:p>
            <a:pPr marL="114300" indent="0">
              <a:buNone/>
            </a:pP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علائم و نشانه‌ها: تنگي نفس، سرفه خشك، ادم ريوي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مداخلات پرستاري: </a:t>
            </a:r>
            <a:br>
              <a:rPr lang="fa-IR" b="1" dirty="0">
                <a:cs typeface="Nazanin" panose="00000400000000000000" pitchFamily="2" charset="-78"/>
              </a:rPr>
            </a:br>
            <a:r>
              <a:rPr lang="en-US" b="1" dirty="0">
                <a:cs typeface="Nazanin" panose="00000400000000000000" pitchFamily="2" charset="-78"/>
              </a:rPr>
              <a:t>í </a:t>
            </a:r>
            <a:r>
              <a:rPr lang="fa-IR" b="1" dirty="0">
                <a:cs typeface="Nazanin" panose="00000400000000000000" pitchFamily="2" charset="-78"/>
              </a:rPr>
              <a:t>آهسته يا قطع انتقال خون</a:t>
            </a:r>
            <a:br>
              <a:rPr lang="fa-IR" b="1" dirty="0">
                <a:cs typeface="Nazanin" panose="00000400000000000000" pitchFamily="2" charset="-78"/>
              </a:rPr>
            </a:br>
            <a:r>
              <a:rPr lang="fa-IR" b="1" dirty="0">
                <a:cs typeface="Nazanin" panose="00000400000000000000" pitchFamily="2" charset="-78"/>
              </a:rPr>
              <a:t> </a:t>
            </a:r>
            <a:r>
              <a:rPr lang="en-US" b="1" dirty="0">
                <a:cs typeface="Nazanin" panose="00000400000000000000" pitchFamily="2" charset="-78"/>
              </a:rPr>
              <a:t>í</a:t>
            </a:r>
            <a:r>
              <a:rPr lang="fa-IR" b="1" dirty="0" smtClean="0">
                <a:cs typeface="Nazanin" panose="00000400000000000000" pitchFamily="2" charset="-78"/>
              </a:rPr>
              <a:t>كنترل </a:t>
            </a:r>
            <a:r>
              <a:rPr lang="en-US" b="1" dirty="0">
                <a:cs typeface="Nazanin" panose="00000400000000000000" pitchFamily="2" charset="-78"/>
              </a:rPr>
              <a:t>V.S</a:t>
            </a:r>
            <a:br>
              <a:rPr lang="en-US" b="1" dirty="0">
                <a:cs typeface="Nazanin" panose="00000400000000000000" pitchFamily="2" charset="-78"/>
              </a:rPr>
            </a:br>
            <a:r>
              <a:rPr lang="en-US" b="1" dirty="0">
                <a:cs typeface="Nazanin" panose="00000400000000000000" pitchFamily="2" charset="-78"/>
              </a:rPr>
              <a:t>í </a:t>
            </a:r>
            <a:r>
              <a:rPr lang="fa-IR" b="1" dirty="0">
                <a:cs typeface="Nazanin" panose="00000400000000000000" pitchFamily="2" charset="-78"/>
              </a:rPr>
              <a:t>به پزشك اطلاع دهيد. </a:t>
            </a:r>
            <a:br>
              <a:rPr lang="fa-IR" b="1" dirty="0">
                <a:cs typeface="Nazanin" panose="00000400000000000000" pitchFamily="2" charset="-78"/>
              </a:rPr>
            </a:br>
            <a:r>
              <a:rPr lang="fa-IR" b="1" dirty="0">
                <a:cs typeface="Nazanin" panose="00000400000000000000" pitchFamily="2" charset="-78"/>
              </a:rPr>
              <a:t> </a:t>
            </a:r>
            <a:r>
              <a:rPr lang="en-US" b="1" dirty="0">
                <a:cs typeface="Nazanin" panose="00000400000000000000" pitchFamily="2" charset="-78"/>
              </a:rPr>
              <a:t>í </a:t>
            </a:r>
            <a:r>
              <a:rPr lang="fa-IR" b="1" dirty="0">
                <a:cs typeface="Nazanin" panose="00000400000000000000" pitchFamily="2" charset="-78"/>
              </a:rPr>
              <a:t>وضعيت نشسته و پاها آويزان </a:t>
            </a:r>
            <a:endParaRPr lang="fa-IR" dirty="0">
              <a:cs typeface="Nazanin" panose="00000400000000000000" pitchFamily="2" charset="-78"/>
            </a:endParaRPr>
          </a:p>
          <a:p>
            <a:r>
              <a:rPr lang="fa-IR" b="1" dirty="0">
                <a:cs typeface="Nazanin" panose="00000400000000000000" pitchFamily="2" charset="-78"/>
              </a:rPr>
              <a:t> </a:t>
            </a:r>
            <a:endParaRPr lang="fa-IR" dirty="0">
              <a:cs typeface="Nazanin" panose="00000400000000000000" pitchFamily="2" charset="-78"/>
            </a:endParaRPr>
          </a:p>
          <a:p>
            <a:endParaRPr lang="fa-IR" dirty="0">
              <a:cs typeface="Nazanin" panose="00000400000000000000" pitchFamily="2" charset="-78"/>
            </a:endParaRPr>
          </a:p>
        </p:txBody>
      </p:sp>
    </p:spTree>
    <p:extLst>
      <p:ext uri="{BB962C8B-B14F-4D97-AF65-F5344CB8AC3E}">
        <p14:creationId xmlns:p14="http://schemas.microsoft.com/office/powerpoint/2010/main" val="15782356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b="1" dirty="0">
                <a:cs typeface="Nazanin" panose="00000400000000000000" pitchFamily="2" charset="-78"/>
              </a:rPr>
              <a:t>عكس‌العمل : آمبولي هوا</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علائم و نشانه‌ها: تنگي نفس و درد قفسه سينه</a:t>
            </a:r>
            <a:r>
              <a:rPr lang="fa-IR" b="1" dirty="0" smtClean="0">
                <a:cs typeface="Nazanin" panose="00000400000000000000" pitchFamily="2" charset="-78"/>
              </a:rPr>
              <a:t>،</a:t>
            </a:r>
            <a:r>
              <a:rPr lang="en-US" b="1" dirty="0" smtClean="0">
                <a:cs typeface="Nazanin" panose="00000400000000000000" pitchFamily="2" charset="-78"/>
              </a:rPr>
              <a:t> </a:t>
            </a:r>
            <a:r>
              <a:rPr lang="fa-IR" b="1" dirty="0">
                <a:cs typeface="Nazanin" panose="00000400000000000000" pitchFamily="2" charset="-78"/>
              </a:rPr>
              <a:t>ايست قلبي </a:t>
            </a:r>
            <a:br>
              <a:rPr lang="fa-IR" b="1" dirty="0">
                <a:cs typeface="Nazanin" panose="00000400000000000000" pitchFamily="2" charset="-78"/>
              </a:rPr>
            </a:br>
            <a:r>
              <a:rPr lang="fa-IR" b="1" dirty="0">
                <a:cs typeface="Nazanin" panose="00000400000000000000" pitchFamily="2" charset="-78"/>
              </a:rPr>
              <a:t/>
            </a:r>
            <a:br>
              <a:rPr lang="fa-IR" b="1" dirty="0">
                <a:cs typeface="Nazanin" panose="00000400000000000000" pitchFamily="2" charset="-78"/>
              </a:rPr>
            </a:br>
            <a:r>
              <a:rPr lang="fa-IR" b="1" dirty="0">
                <a:cs typeface="Nazanin" panose="00000400000000000000" pitchFamily="2" charset="-78"/>
              </a:rPr>
              <a:t>مداخلات پرستاري: </a:t>
            </a:r>
            <a:br>
              <a:rPr lang="fa-IR" b="1" dirty="0">
                <a:cs typeface="Nazanin" panose="00000400000000000000" pitchFamily="2" charset="-78"/>
              </a:rPr>
            </a:br>
            <a:r>
              <a:rPr lang="en-US" b="1" dirty="0">
                <a:cs typeface="Nazanin" panose="00000400000000000000" pitchFamily="2" charset="-78"/>
              </a:rPr>
              <a:t>í</a:t>
            </a:r>
            <a:r>
              <a:rPr lang="fa-IR" b="1" dirty="0">
                <a:cs typeface="Nazanin" panose="00000400000000000000" pitchFamily="2" charset="-78"/>
              </a:rPr>
              <a:t>بيمار به پهلوي چپ و سر پائينتر</a:t>
            </a:r>
            <a:br>
              <a:rPr lang="fa-IR" b="1" dirty="0">
                <a:cs typeface="Nazanin" panose="00000400000000000000" pitchFamily="2" charset="-78"/>
              </a:rPr>
            </a:br>
            <a:r>
              <a:rPr lang="fa-IR" b="1" dirty="0">
                <a:cs typeface="Nazanin" panose="00000400000000000000" pitchFamily="2" charset="-78"/>
              </a:rPr>
              <a:t> </a:t>
            </a:r>
            <a:r>
              <a:rPr lang="en-US" b="1" dirty="0">
                <a:cs typeface="Nazanin" panose="00000400000000000000" pitchFamily="2" charset="-78"/>
              </a:rPr>
              <a:t>í </a:t>
            </a:r>
            <a:r>
              <a:rPr lang="fa-IR" b="1" dirty="0">
                <a:cs typeface="Nazanin" panose="00000400000000000000" pitchFamily="2" charset="-78"/>
              </a:rPr>
              <a:t>قبل از تخليه كامل كيسه خون ، انفوزيون خاتمه يابد. </a:t>
            </a:r>
            <a:endParaRPr lang="fa-IR" dirty="0">
              <a:cs typeface="Nazanin" panose="00000400000000000000" pitchFamily="2" charset="-78"/>
            </a:endParaRPr>
          </a:p>
          <a:p>
            <a:pPr marL="114300" indent="0">
              <a:buNone/>
            </a:pPr>
            <a:endParaRPr lang="fa-IR" dirty="0">
              <a:cs typeface="Nazanin" panose="00000400000000000000" pitchFamily="2" charset="-78"/>
            </a:endParaRPr>
          </a:p>
          <a:p>
            <a:endParaRPr lang="fa-IR" dirty="0">
              <a:cs typeface="Nazanin" panose="00000400000000000000" pitchFamily="2" charset="-78"/>
            </a:endParaRPr>
          </a:p>
        </p:txBody>
      </p:sp>
    </p:spTree>
    <p:extLst>
      <p:ext uri="{BB962C8B-B14F-4D97-AF65-F5344CB8AC3E}">
        <p14:creationId xmlns:p14="http://schemas.microsoft.com/office/powerpoint/2010/main" val="2706137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D19897E-857B-44C0-91B0-1E95B186F27C}" type="slidenum">
              <a:rPr lang="en-US" smtClean="0"/>
              <a:t>46</a:t>
            </a:fld>
            <a:endParaRPr lang="en-US"/>
          </a:p>
        </p:txBody>
      </p:sp>
      <p:pic>
        <p:nvPicPr>
          <p:cNvPr id="9219" name="Picture 3" descr="C:\Users\USER\Desktop\میچکا-1-1024x57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57908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Gravimetric</a:t>
            </a:r>
            <a:br>
              <a:rPr lang="en-US" dirty="0"/>
            </a:br>
            <a:endParaRPr lang="fa-IR" dirty="0"/>
          </a:p>
        </p:txBody>
      </p:sp>
      <p:sp>
        <p:nvSpPr>
          <p:cNvPr id="3" name="Content Placeholder 2"/>
          <p:cNvSpPr>
            <a:spLocks noGrp="1"/>
          </p:cNvSpPr>
          <p:nvPr>
            <p:ph idx="1"/>
          </p:nvPr>
        </p:nvSpPr>
        <p:spPr/>
        <p:txBody>
          <a:bodyPr>
            <a:normAutofit/>
          </a:bodyPr>
          <a:lstStyle/>
          <a:p>
            <a:pPr algn="just" rtl="0"/>
            <a:r>
              <a:rPr lang="en-US" sz="2800" dirty="0" smtClean="0"/>
              <a:t>A variety of gravimetric (measurement of  by weight) methods to determine blood loss have been used.</a:t>
            </a:r>
          </a:p>
          <a:p>
            <a:pPr algn="just" rtl="0"/>
            <a:r>
              <a:rPr lang="en-US" sz="2800" dirty="0" err="1" smtClean="0"/>
              <a:t>Comeau</a:t>
            </a:r>
            <a:r>
              <a:rPr lang="en-US" sz="2800" dirty="0" smtClean="0"/>
              <a:t> used a precision computerized scale system to </a:t>
            </a:r>
            <a:r>
              <a:rPr lang="en-US" sz="2800" dirty="0" smtClean="0">
                <a:solidFill>
                  <a:srgbClr val="FF0000"/>
                </a:solidFill>
              </a:rPr>
              <a:t>weigh sponges and suction contents as they were placed on a scale. The patient's height and weight were entered into the computer, and the scale computed the acceptable blood loss.</a:t>
            </a:r>
            <a:endParaRPr lang="fa-IR" sz="2800" dirty="0">
              <a:solidFill>
                <a:srgbClr val="FF0000"/>
              </a:solidFill>
            </a:endParaRPr>
          </a:p>
        </p:txBody>
      </p:sp>
    </p:spTree>
    <p:extLst>
      <p:ext uri="{BB962C8B-B14F-4D97-AF65-F5344CB8AC3E}">
        <p14:creationId xmlns:p14="http://schemas.microsoft.com/office/powerpoint/2010/main" val="2823371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Photometry</a:t>
            </a:r>
          </a:p>
        </p:txBody>
      </p:sp>
      <p:sp>
        <p:nvSpPr>
          <p:cNvPr id="3" name="Content Placeholder 2"/>
          <p:cNvSpPr>
            <a:spLocks noGrp="1"/>
          </p:cNvSpPr>
          <p:nvPr>
            <p:ph idx="1"/>
          </p:nvPr>
        </p:nvSpPr>
        <p:spPr/>
        <p:txBody>
          <a:bodyPr>
            <a:normAutofit/>
          </a:bodyPr>
          <a:lstStyle/>
          <a:p>
            <a:pPr algn="just" rtl="0"/>
            <a:r>
              <a:rPr lang="en-US" sz="2800" dirty="0"/>
              <a:t> A photometric technique was used to convert </a:t>
            </a:r>
            <a:r>
              <a:rPr lang="en-US" sz="2800" dirty="0">
                <a:solidFill>
                  <a:srgbClr val="FF0000"/>
                </a:solidFill>
              </a:rPr>
              <a:t>blood pigment to alkaline </a:t>
            </a:r>
            <a:r>
              <a:rPr lang="en-US" sz="2800" dirty="0" err="1">
                <a:solidFill>
                  <a:srgbClr val="FF0000"/>
                </a:solidFill>
              </a:rPr>
              <a:t>hematin</a:t>
            </a:r>
            <a:r>
              <a:rPr lang="en-US" sz="2800" dirty="0"/>
              <a:t> in several studies. The alkaline </a:t>
            </a:r>
            <a:r>
              <a:rPr lang="en-US" sz="2800" dirty="0" err="1"/>
              <a:t>hematin</a:t>
            </a:r>
            <a:r>
              <a:rPr lang="en-US" sz="2800" dirty="0"/>
              <a:t> method is referred to as the gold standard for measuring blood; other methods are compared against it to determine accuracy.</a:t>
            </a:r>
            <a:endParaRPr lang="fa-IR" sz="2800" dirty="0"/>
          </a:p>
        </p:txBody>
      </p:sp>
    </p:spTree>
    <p:extLst>
      <p:ext uri="{BB962C8B-B14F-4D97-AF65-F5344CB8AC3E}">
        <p14:creationId xmlns:p14="http://schemas.microsoft.com/office/powerpoint/2010/main" val="3159400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Miscellaneous Methods</a:t>
            </a:r>
            <a:br>
              <a:rPr lang="en-US" dirty="0"/>
            </a:br>
            <a:endParaRPr lang="fa-IR" dirty="0"/>
          </a:p>
        </p:txBody>
      </p:sp>
      <p:sp>
        <p:nvSpPr>
          <p:cNvPr id="3" name="Content Placeholder 2"/>
          <p:cNvSpPr>
            <a:spLocks noGrp="1"/>
          </p:cNvSpPr>
          <p:nvPr>
            <p:ph idx="1"/>
          </p:nvPr>
        </p:nvSpPr>
        <p:spPr/>
        <p:txBody>
          <a:bodyPr>
            <a:normAutofit/>
          </a:bodyPr>
          <a:lstStyle/>
          <a:p>
            <a:pPr algn="just" rtl="0"/>
            <a:r>
              <a:rPr lang="en-US" sz="2800" dirty="0" smtClean="0"/>
              <a:t>The </a:t>
            </a:r>
            <a:r>
              <a:rPr lang="en-US" sz="2800" dirty="0"/>
              <a:t>calculated blood loss was derived by multiplying the calculated maternal blood volume (based on height and weight) by the percent of blood volume lost (based on pre- and </a:t>
            </a:r>
            <a:r>
              <a:rPr lang="en-US" sz="2800" dirty="0" err="1"/>
              <a:t>postbirth</a:t>
            </a:r>
            <a:r>
              <a:rPr lang="en-US" sz="2800" dirty="0"/>
              <a:t> hematocrit levels). As the authors noted, these calculations can be </a:t>
            </a:r>
            <a:r>
              <a:rPr lang="en-US" sz="2800" dirty="0">
                <a:solidFill>
                  <a:srgbClr val="FF0000"/>
                </a:solidFill>
              </a:rPr>
              <a:t>inaccurate based on the hydration status of the woman, especially with the intravenous loading </a:t>
            </a:r>
            <a:r>
              <a:rPr lang="en-US" sz="2800" dirty="0"/>
              <a:t>conducted with regional anesthesia </a:t>
            </a:r>
            <a:r>
              <a:rPr lang="en-US" sz="2800" dirty="0" smtClean="0"/>
              <a:t> </a:t>
            </a:r>
            <a:r>
              <a:rPr lang="en-US" sz="2800" dirty="0"/>
              <a:t>or with pregnancy-induced hypertension </a:t>
            </a:r>
            <a:r>
              <a:rPr lang="en-US" sz="2800" dirty="0" smtClean="0"/>
              <a:t>. </a:t>
            </a:r>
            <a:endParaRPr lang="fa-IR" sz="2800" dirty="0"/>
          </a:p>
        </p:txBody>
      </p:sp>
    </p:spTree>
    <p:extLst>
      <p:ext uri="{BB962C8B-B14F-4D97-AF65-F5344CB8AC3E}">
        <p14:creationId xmlns:p14="http://schemas.microsoft.com/office/powerpoint/2010/main" val="3291445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rtl="0"/>
            <a:r>
              <a:rPr lang="en-US" sz="2800" dirty="0" smtClean="0"/>
              <a:t>The </a:t>
            </a:r>
            <a:r>
              <a:rPr lang="en-US" sz="2800" dirty="0"/>
              <a:t>recognition of large volumes of blood loss is the most unrecognized. Because hemorrhage is a significant cause of maternal mortality, methods to accurately measure blood loss and PPH are needed. </a:t>
            </a:r>
            <a:r>
              <a:rPr lang="en-US" sz="2800" dirty="0" smtClean="0"/>
              <a:t>A </a:t>
            </a:r>
            <a:r>
              <a:rPr lang="en-US" sz="2800" dirty="0">
                <a:solidFill>
                  <a:srgbClr val="FF0000"/>
                </a:solidFill>
              </a:rPr>
              <a:t>combination of the two methods may be the most practical.</a:t>
            </a:r>
            <a:r>
              <a:rPr lang="en-US" sz="2800" dirty="0"/>
              <a:t> </a:t>
            </a:r>
            <a:r>
              <a:rPr lang="en-US" sz="2800" dirty="0" smtClean="0">
                <a:solidFill>
                  <a:srgbClr val="FF0000"/>
                </a:solidFill>
              </a:rPr>
              <a:t>Objective </a:t>
            </a:r>
            <a:r>
              <a:rPr lang="en-US" sz="2800" dirty="0">
                <a:solidFill>
                  <a:srgbClr val="FF0000"/>
                </a:solidFill>
              </a:rPr>
              <a:t>data, such as vital signs and hematocrit changes</a:t>
            </a:r>
            <a:r>
              <a:rPr lang="en-US" sz="2800" dirty="0"/>
              <a:t>, are helpful in the clinical management of patients with large blood loss over </a:t>
            </a:r>
            <a:r>
              <a:rPr lang="en-US" sz="2800" dirty="0" smtClean="0"/>
              <a:t>time.</a:t>
            </a:r>
            <a:endParaRPr lang="fa-IR" sz="2800" dirty="0"/>
          </a:p>
        </p:txBody>
      </p:sp>
    </p:spTree>
    <p:extLst>
      <p:ext uri="{BB962C8B-B14F-4D97-AF65-F5344CB8AC3E}">
        <p14:creationId xmlns:p14="http://schemas.microsoft.com/office/powerpoint/2010/main" val="2506420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46076" y="1447800"/>
            <a:ext cx="7431123" cy="5238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35419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1635</TotalTime>
  <Words>2449</Words>
  <Application>Microsoft Office PowerPoint</Application>
  <PresentationFormat>On-screen Show (4:3)</PresentationFormat>
  <Paragraphs>175</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Adjacency</vt:lpstr>
      <vt:lpstr>Post partum Hemorrhage</vt:lpstr>
      <vt:lpstr>Visual Estimation </vt:lpstr>
      <vt:lpstr>PowerPoint Presentation</vt:lpstr>
      <vt:lpstr>Direct Measurement </vt:lpstr>
      <vt:lpstr>Gravimetric </vt:lpstr>
      <vt:lpstr>Photometry</vt:lpstr>
      <vt:lpstr>Miscellaneous Methods </vt:lpstr>
      <vt:lpstr>PowerPoint Presentation</vt:lpstr>
      <vt:lpstr>PowerPoint Presentation</vt:lpstr>
      <vt:lpstr>Classes of Hemorrhage</vt:lpstr>
      <vt:lpstr>PowerPoint Presentation</vt:lpstr>
      <vt:lpstr>روش تخمین خونریزی بر اساس حجم کلی خون بدن</vt:lpstr>
      <vt:lpstr>اقدامات درمانی</vt:lpstr>
      <vt:lpstr>آزمایش Cross-Match</vt:lpstr>
      <vt:lpstr>داروهای منقبض کننده رحم </vt:lpstr>
      <vt:lpstr>PowerPoint Presentation</vt:lpstr>
      <vt:lpstr>PowerPoint Presentation</vt:lpstr>
      <vt:lpstr>PowerPoint Presentation</vt:lpstr>
      <vt:lpstr>Management of atonic PPH</vt:lpstr>
      <vt:lpstr>Oxytocin vs ergometrine</vt:lpstr>
      <vt:lpstr>Oxytocin-ergometrine fixed dose combination vs oxytocin </vt:lpstr>
      <vt:lpstr>PowerPoint Presentation</vt:lpstr>
      <vt:lpstr>PowerPoint Presentation</vt:lpstr>
      <vt:lpstr>PowerPoint Presentation</vt:lpstr>
      <vt:lpstr>Should misoprostol be offered in the management of PPH due to uterine atony?</vt:lpstr>
      <vt:lpstr>Should uterine massage be offered in the treatment of PPH?</vt:lpstr>
      <vt:lpstr>Management of retained placenta</vt:lpstr>
      <vt:lpstr>antibiotics </vt:lpstr>
      <vt:lpstr>Choice of fluid for replacement or resuscitation</vt:lpstr>
      <vt:lpstr>PowerPoint Presentation</vt:lpstr>
      <vt:lpstr>PowerPoint Presentation</vt:lpstr>
      <vt:lpstr>پروتوکول احیا برای بیماران با خونریزی بیش از 1000 میلی لیتر</vt:lpstr>
      <vt:lpstr>PowerPoint Presentation</vt:lpstr>
      <vt:lpstr>PowerPoint Presentation</vt:lpstr>
      <vt:lpstr>PowerPoint Presentation</vt:lpstr>
      <vt:lpstr>When should platelets be used?</vt:lpstr>
      <vt:lpstr>ملاحظات پرستاری</vt:lpstr>
      <vt:lpstr>PowerPoint Presentation</vt:lpstr>
      <vt:lpstr>PowerPoint Presentation</vt:lpstr>
      <vt:lpstr>PowerPoint Presentation</vt:lpstr>
      <vt:lpstr>PowerPoint Presentation</vt:lpstr>
      <vt:lpstr>PowerPoint Presentation</vt:lpstr>
      <vt:lpstr>واكنشهاي هموليتیكي، ناسازگاري خوني و فرآورده‌هاي خوني  </vt:lpstr>
      <vt:lpstr>افزايش حجم خون بيش از حد </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home</dc:creator>
  <cp:lastModifiedBy>home</cp:lastModifiedBy>
  <cp:revision>126</cp:revision>
  <dcterms:created xsi:type="dcterms:W3CDTF">2006-08-16T00:00:00Z</dcterms:created>
  <dcterms:modified xsi:type="dcterms:W3CDTF">2017-09-27T05:21:38Z</dcterms:modified>
</cp:coreProperties>
</file>